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>
        <p:scale>
          <a:sx n="66" d="100"/>
          <a:sy n="66" d="100"/>
        </p:scale>
        <p:origin x="1464" y="7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7082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3" Type="http://schemas.openxmlformats.org/officeDocument/2006/relationships/image" Target="../media/image36.png"/><Relationship Id="rId7" Type="http://schemas.openxmlformats.org/officeDocument/2006/relationships/image" Target="../media/image4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Relationship Id="rId9" Type="http://schemas.openxmlformats.org/officeDocument/2006/relationships/image" Target="../media/image48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3" Type="http://schemas.openxmlformats.org/officeDocument/2006/relationships/image" Target="../media/image36.png"/><Relationship Id="rId7" Type="http://schemas.openxmlformats.org/officeDocument/2006/relationships/image" Target="../media/image4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Relationship Id="rId9" Type="http://schemas.openxmlformats.org/officeDocument/2006/relationships/image" Target="../media/image49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png"/><Relationship Id="rId13" Type="http://schemas.openxmlformats.org/officeDocument/2006/relationships/image" Target="../media/image42.png"/><Relationship Id="rId3" Type="http://schemas.openxmlformats.org/officeDocument/2006/relationships/image" Target="../media/image50.png"/><Relationship Id="rId7" Type="http://schemas.openxmlformats.org/officeDocument/2006/relationships/image" Target="../media/image54.png"/><Relationship Id="rId12" Type="http://schemas.openxmlformats.org/officeDocument/2006/relationships/image" Target="../media/image5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3.png"/><Relationship Id="rId11" Type="http://schemas.openxmlformats.org/officeDocument/2006/relationships/image" Target="../media/image58.png"/><Relationship Id="rId5" Type="http://schemas.openxmlformats.org/officeDocument/2006/relationships/image" Target="../media/image52.png"/><Relationship Id="rId10" Type="http://schemas.openxmlformats.org/officeDocument/2006/relationships/image" Target="../media/image57.png"/><Relationship Id="rId4" Type="http://schemas.openxmlformats.org/officeDocument/2006/relationships/image" Target="../media/image51.png"/><Relationship Id="rId9" Type="http://schemas.openxmlformats.org/officeDocument/2006/relationships/image" Target="../media/image56.png"/><Relationship Id="rId14" Type="http://schemas.openxmlformats.org/officeDocument/2006/relationships/image" Target="../media/image60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png"/><Relationship Id="rId3" Type="http://schemas.openxmlformats.org/officeDocument/2006/relationships/image" Target="../media/image61.png"/><Relationship Id="rId7" Type="http://schemas.openxmlformats.org/officeDocument/2006/relationships/image" Target="../media/image6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4.png"/><Relationship Id="rId11" Type="http://schemas.openxmlformats.org/officeDocument/2006/relationships/image" Target="../media/image69.png"/><Relationship Id="rId5" Type="http://schemas.openxmlformats.org/officeDocument/2006/relationships/image" Target="../media/image63.png"/><Relationship Id="rId10" Type="http://schemas.openxmlformats.org/officeDocument/2006/relationships/image" Target="../media/image68.png"/><Relationship Id="rId4" Type="http://schemas.openxmlformats.org/officeDocument/2006/relationships/image" Target="../media/image62.png"/><Relationship Id="rId9" Type="http://schemas.openxmlformats.org/officeDocument/2006/relationships/image" Target="../media/image67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png"/><Relationship Id="rId13" Type="http://schemas.openxmlformats.org/officeDocument/2006/relationships/image" Target="../media/image80.png"/><Relationship Id="rId3" Type="http://schemas.openxmlformats.org/officeDocument/2006/relationships/image" Target="../media/image70.png"/><Relationship Id="rId7" Type="http://schemas.openxmlformats.org/officeDocument/2006/relationships/image" Target="../media/image74.png"/><Relationship Id="rId12" Type="http://schemas.openxmlformats.org/officeDocument/2006/relationships/image" Target="../media/image7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3.png"/><Relationship Id="rId11" Type="http://schemas.openxmlformats.org/officeDocument/2006/relationships/image" Target="../media/image78.png"/><Relationship Id="rId5" Type="http://schemas.openxmlformats.org/officeDocument/2006/relationships/image" Target="../media/image72.png"/><Relationship Id="rId10" Type="http://schemas.openxmlformats.org/officeDocument/2006/relationships/image" Target="../media/image77.png"/><Relationship Id="rId4" Type="http://schemas.openxmlformats.org/officeDocument/2006/relationships/image" Target="../media/image71.png"/><Relationship Id="rId9" Type="http://schemas.openxmlformats.org/officeDocument/2006/relationships/image" Target="../media/image76.png"/><Relationship Id="rId14" Type="http://schemas.openxmlformats.org/officeDocument/2006/relationships/image" Target="../media/image8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5.png"/><Relationship Id="rId5" Type="http://schemas.openxmlformats.org/officeDocument/2006/relationships/image" Target="../media/image84.png"/><Relationship Id="rId4" Type="http://schemas.openxmlformats.org/officeDocument/2006/relationships/image" Target="../media/image8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10" Type="http://schemas.openxmlformats.org/officeDocument/2006/relationships/image" Target="../media/image26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0.png"/><Relationship Id="rId11" Type="http://schemas.openxmlformats.org/officeDocument/2006/relationships/image" Target="../media/image35.png"/><Relationship Id="rId5" Type="http://schemas.openxmlformats.org/officeDocument/2006/relationships/image" Target="../media/image29.png"/><Relationship Id="rId10" Type="http://schemas.openxmlformats.org/officeDocument/2006/relationships/image" Target="../media/image34.png"/><Relationship Id="rId4" Type="http://schemas.openxmlformats.org/officeDocument/2006/relationships/image" Target="../media/image28.png"/><Relationship Id="rId9" Type="http://schemas.openxmlformats.org/officeDocument/2006/relationships/image" Target="../media/image3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3" Type="http://schemas.openxmlformats.org/officeDocument/2006/relationships/image" Target="../media/image36.png"/><Relationship Id="rId7" Type="http://schemas.openxmlformats.org/officeDocument/2006/relationships/image" Target="../media/image4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10" Type="http://schemas.openxmlformats.org/officeDocument/2006/relationships/image" Target="../media/image43.png"/><Relationship Id="rId4" Type="http://schemas.openxmlformats.org/officeDocument/2006/relationships/image" Target="../media/image37.png"/><Relationship Id="rId9" Type="http://schemas.openxmlformats.org/officeDocument/2006/relationships/image" Target="../media/image4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3" Type="http://schemas.openxmlformats.org/officeDocument/2006/relationships/image" Target="../media/image36.png"/><Relationship Id="rId7" Type="http://schemas.openxmlformats.org/officeDocument/2006/relationships/image" Target="../media/image4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Relationship Id="rId9" Type="http://schemas.openxmlformats.org/officeDocument/2006/relationships/image" Target="../media/image4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3" Type="http://schemas.openxmlformats.org/officeDocument/2006/relationships/image" Target="../media/image36.png"/><Relationship Id="rId7" Type="http://schemas.openxmlformats.org/officeDocument/2006/relationships/image" Target="../media/image4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Relationship Id="rId9" Type="http://schemas.openxmlformats.org/officeDocument/2006/relationships/image" Target="../media/image4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3" Type="http://schemas.openxmlformats.org/officeDocument/2006/relationships/image" Target="../media/image36.png"/><Relationship Id="rId7" Type="http://schemas.openxmlformats.org/officeDocument/2006/relationships/image" Target="../media/image4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Relationship Id="rId9" Type="http://schemas.openxmlformats.org/officeDocument/2006/relationships/image" Target="../media/image4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3" Type="http://schemas.openxmlformats.org/officeDocument/2006/relationships/image" Target="../media/image36.png"/><Relationship Id="rId7" Type="http://schemas.openxmlformats.org/officeDocument/2006/relationships/image" Target="../media/image4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Relationship Id="rId9" Type="http://schemas.openxmlformats.org/officeDocument/2006/relationships/image" Target="../media/image4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0F0F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4B87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rcRect t="-626" b="-626"/>
          <a:stretch/>
        </p:blipFill>
        <p:spPr>
          <a:xfrm>
            <a:off x="0" y="4114800"/>
            <a:ext cx="12191695" cy="274320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9334195" y="-952805"/>
            <a:ext cx="3810305" cy="3810305"/>
          </a:xfrm>
          <a:prstGeom prst="ellipse">
            <a:avLst/>
          </a:prstGeom>
          <a:solidFill>
            <a:srgbClr val="FFFFFF">
              <a:alpha val="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6" name="Text 3"/>
          <p:cNvSpPr txBox="1"/>
          <p:nvPr/>
        </p:nvSpPr>
        <p:spPr>
          <a:xfrm>
            <a:off x="761695" y="1420978"/>
            <a:ext cx="10858500" cy="905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6400" b="1" kern="0" spc="-150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Nova Ponta Negra</a:t>
            </a:r>
            <a:endParaRPr lang="en-US" sz="6400" dirty="0"/>
          </a:p>
        </p:txBody>
      </p:sp>
      <p:sp>
        <p:nvSpPr>
          <p:cNvPr id="7" name="Text 4"/>
          <p:cNvSpPr txBox="1"/>
          <p:nvPr/>
        </p:nvSpPr>
        <p:spPr>
          <a:xfrm>
            <a:off x="761695" y="2512771"/>
            <a:ext cx="8763610" cy="4864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100" b="1" dirty="0">
                <a:solidFill>
                  <a:srgbClr val="E0CDA9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3ª Audiência Pública</a:t>
            </a:r>
            <a:endParaRPr lang="en-US" sz="3100" dirty="0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rcRect t="-7" b="-7"/>
          <a:stretch/>
        </p:blipFill>
        <p:spPr>
          <a:xfrm>
            <a:off x="761695" y="3469234"/>
            <a:ext cx="8572500" cy="2644445"/>
          </a:xfrm>
          <a:prstGeom prst="rect">
            <a:avLst/>
          </a:prstGeom>
        </p:spPr>
      </p:pic>
      <p:sp>
        <p:nvSpPr>
          <p:cNvPr id="9" name="Text 5"/>
          <p:cNvSpPr txBox="1"/>
          <p:nvPr/>
        </p:nvSpPr>
        <p:spPr>
          <a:xfrm>
            <a:off x="1790395" y="3754526"/>
            <a:ext cx="5029200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900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Terça-feira, 10 de março de 2026 – 9h</a:t>
            </a:r>
            <a:endParaRPr lang="en-US" sz="1900" dirty="0"/>
          </a:p>
        </p:txBody>
      </p:sp>
      <p:sp>
        <p:nvSpPr>
          <p:cNvPr id="10" name="Text 6"/>
          <p:cNvSpPr txBox="1"/>
          <p:nvPr/>
        </p:nvSpPr>
        <p:spPr>
          <a:xfrm>
            <a:off x="1790395" y="4318711"/>
            <a:ext cx="7255764" cy="6958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900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AMPA – Associação dos Moradores de Ponta Negra e Alagamar</a:t>
            </a:r>
            <a:endParaRPr lang="en-US" sz="1900" dirty="0"/>
          </a:p>
        </p:txBody>
      </p:sp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5"/>
          <a:srcRect t="-46" b="-46"/>
          <a:stretch/>
        </p:blipFill>
        <p:spPr>
          <a:xfrm>
            <a:off x="761695" y="745236"/>
            <a:ext cx="4304995" cy="448056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724205" y="745236"/>
            <a:ext cx="4381805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Projeto de Urbanização e Paisagismo</a:t>
            </a:r>
            <a:endParaRPr lang="en-US" sz="1300" dirty="0"/>
          </a:p>
        </p:txBody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6"/>
          <a:srcRect l="-881" r="-881"/>
          <a:stretch/>
        </p:blipFill>
        <p:spPr>
          <a:xfrm>
            <a:off x="1290218" y="3845052"/>
            <a:ext cx="237744" cy="267005"/>
          </a:xfrm>
          <a:prstGeom prst="rect">
            <a:avLst/>
          </a:prstGeom>
        </p:spPr>
      </p:pic>
      <p:pic>
        <p:nvPicPr>
          <p:cNvPr id="14" name="Image 4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1309421" y="4409237"/>
            <a:ext cx="200254" cy="267005"/>
          </a:xfrm>
          <a:prstGeom prst="rect">
            <a:avLst/>
          </a:prstGeom>
        </p:spPr>
      </p:pic>
      <p:sp>
        <p:nvSpPr>
          <p:cNvPr id="15" name="Text 8"/>
          <p:cNvSpPr txBox="1"/>
          <p:nvPr/>
        </p:nvSpPr>
        <p:spPr>
          <a:xfrm>
            <a:off x="1790395" y="5240426"/>
            <a:ext cx="7242048" cy="5907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FFFFFF">
                    <a:alpha val="95000"/>
                  </a:srgbClr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Objetivo: Apresentar a consolidação das contribuições e diretrizes para o concurso.</a:t>
            </a:r>
            <a:endParaRPr lang="en-US" sz="1600" dirty="0"/>
          </a:p>
        </p:txBody>
      </p:sp>
      <p:pic>
        <p:nvPicPr>
          <p:cNvPr id="16" name="Image 5" descr="preencoded.png"/>
          <p:cNvPicPr>
            <a:picLocks noChangeAspect="1"/>
          </p:cNvPicPr>
          <p:nvPr/>
        </p:nvPicPr>
        <p:blipFill>
          <a:blip r:embed="rId8">
            <a:alphaModFix amt="95000"/>
          </a:blip>
          <a:srcRect/>
          <a:stretch/>
        </p:blipFill>
        <p:spPr>
          <a:xfrm>
            <a:off x="1276502" y="5330952"/>
            <a:ext cx="267005" cy="267005"/>
          </a:xfrm>
          <a:prstGeom prst="rect">
            <a:avLst/>
          </a:prstGeom>
        </p:spPr>
      </p:pic>
      <p:pic>
        <p:nvPicPr>
          <p:cNvPr id="17" name="Image 6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761695" y="390449"/>
            <a:ext cx="381305" cy="381305"/>
          </a:xfrm>
          <a:prstGeom prst="rect">
            <a:avLst/>
          </a:prstGeom>
        </p:spPr>
      </p:pic>
      <p:sp>
        <p:nvSpPr>
          <p:cNvPr id="18" name="Text 9"/>
          <p:cNvSpPr txBox="1"/>
          <p:nvPr/>
        </p:nvSpPr>
        <p:spPr>
          <a:xfrm>
            <a:off x="1295705" y="381305"/>
            <a:ext cx="3600907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kern="0" spc="75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PREFEITURA DO NATAL</a:t>
            </a:r>
            <a:endParaRPr lang="en-US" sz="2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875995"/>
            <a:ext cx="12191695" cy="7601407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71500" y="1162202"/>
            <a:ext cx="3495751" cy="7029907"/>
          </a:xfrm>
          <a:prstGeom prst="roundRect">
            <a:avLst>
              <a:gd name="adj" fmla="val 2281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39700" dist="38100" dir="16200000" algn="bl" rotWithShape="0">
              <a:srgbClr val="000000">
                <a:alpha val="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71500" y="1162202"/>
            <a:ext cx="3495751" cy="57607"/>
          </a:xfrm>
          <a:prstGeom prst="roundRect">
            <a:avLst>
              <a:gd name="adj" fmla="val 138403"/>
            </a:avLst>
          </a:prstGeom>
          <a:solidFill>
            <a:srgbClr val="E53E3E"/>
          </a:solidFill>
          <a:ln w="12700">
            <a:solidFill>
              <a:srgbClr val="E53E3E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80644" y="1218895"/>
            <a:ext cx="3476549" cy="1190549"/>
          </a:xfrm>
          <a:prstGeom prst="rect">
            <a:avLst/>
          </a:prstGeom>
          <a:solidFill>
            <a:srgbClr val="FFF5F5"/>
          </a:solidFill>
          <a:ln/>
        </p:spPr>
      </p:sp>
      <p:sp>
        <p:nvSpPr>
          <p:cNvPr id="8" name="Shape 6"/>
          <p:cNvSpPr/>
          <p:nvPr/>
        </p:nvSpPr>
        <p:spPr>
          <a:xfrm>
            <a:off x="580644" y="2400300"/>
            <a:ext cx="3476549" cy="9144"/>
          </a:xfrm>
          <a:prstGeom prst="rect">
            <a:avLst/>
          </a:prstGeom>
          <a:solidFill>
            <a:srgbClr val="000000">
              <a:alpha val="5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09244" y="1580998"/>
            <a:ext cx="457200" cy="457200"/>
          </a:xfrm>
          <a:prstGeom prst="ellipse">
            <a:avLst/>
          </a:prstGeom>
          <a:solidFill>
            <a:srgbClr val="E53E3E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923544" y="1695298"/>
            <a:ext cx="228600" cy="228600"/>
          </a:xfrm>
          <a:prstGeom prst="rect">
            <a:avLst/>
          </a:prstGeom>
        </p:spPr>
      </p:pic>
      <p:sp>
        <p:nvSpPr>
          <p:cNvPr id="11" name="Text 8"/>
          <p:cNvSpPr txBox="1"/>
          <p:nvPr/>
        </p:nvSpPr>
        <p:spPr>
          <a:xfrm>
            <a:off x="1419149" y="1410005"/>
            <a:ext cx="2506370" cy="80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C5303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Principais Desafios</a:t>
            </a:r>
            <a:endParaRPr lang="en-US" sz="2100" dirty="0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809244" y="2695651"/>
            <a:ext cx="190195" cy="190195"/>
          </a:xfrm>
          <a:prstGeom prst="rect">
            <a:avLst/>
          </a:prstGeom>
        </p:spPr>
      </p:pic>
      <p:sp>
        <p:nvSpPr>
          <p:cNvPr id="13" name="Text 9"/>
          <p:cNvSpPr txBox="1"/>
          <p:nvPr/>
        </p:nvSpPr>
        <p:spPr>
          <a:xfrm>
            <a:off x="1133856" y="2638044"/>
            <a:ext cx="2774290" cy="8860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Pouca infraestrutura dedicada para a prática de esportes de praia.</a:t>
            </a:r>
            <a:endParaRPr lang="en-US" sz="1600" dirty="0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809244" y="3803904"/>
            <a:ext cx="190195" cy="190195"/>
          </a:xfrm>
          <a:prstGeom prst="rect">
            <a:avLst/>
          </a:prstGeom>
        </p:spPr>
      </p:pic>
      <p:sp>
        <p:nvSpPr>
          <p:cNvPr id="15" name="Text 10"/>
          <p:cNvSpPr txBox="1"/>
          <p:nvPr/>
        </p:nvSpPr>
        <p:spPr>
          <a:xfrm>
            <a:off x="1133856" y="3747211"/>
            <a:ext cx="2774290" cy="8860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Conflitos de espaço entre atividades esportivas, comércio e banhistas.</a:t>
            </a:r>
            <a:endParaRPr lang="en-US" sz="1600" dirty="0"/>
          </a:p>
        </p:txBody>
      </p:sp>
      <p:pic>
        <p:nvPicPr>
          <p:cNvPr id="16" name="Image 3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809244" y="4913071"/>
            <a:ext cx="190195" cy="190195"/>
          </a:xfrm>
          <a:prstGeom prst="rect">
            <a:avLst/>
          </a:prstGeom>
        </p:spPr>
      </p:pic>
      <p:sp>
        <p:nvSpPr>
          <p:cNvPr id="17" name="Text 11"/>
          <p:cNvSpPr txBox="1"/>
          <p:nvPr/>
        </p:nvSpPr>
        <p:spPr>
          <a:xfrm>
            <a:off x="1133856" y="4855464"/>
            <a:ext cx="2774290" cy="8860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Falta de organização espacial para diferentes modalidades.</a:t>
            </a:r>
            <a:endParaRPr lang="en-US" sz="1600" dirty="0"/>
          </a:p>
        </p:txBody>
      </p:sp>
      <p:sp>
        <p:nvSpPr>
          <p:cNvPr id="18" name="Shape 12"/>
          <p:cNvSpPr/>
          <p:nvPr/>
        </p:nvSpPr>
        <p:spPr>
          <a:xfrm>
            <a:off x="4349801" y="1162202"/>
            <a:ext cx="3495751" cy="7029907"/>
          </a:xfrm>
          <a:prstGeom prst="roundRect">
            <a:avLst>
              <a:gd name="adj" fmla="val 2281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39700" dist="38100" dir="16200000" algn="bl" rotWithShape="0">
              <a:srgbClr val="000000">
                <a:alpha val="5000"/>
              </a:srgbClr>
            </a:outerShdw>
          </a:effectLst>
        </p:spPr>
      </p:sp>
      <p:sp>
        <p:nvSpPr>
          <p:cNvPr id="19" name="Shape 13"/>
          <p:cNvSpPr/>
          <p:nvPr/>
        </p:nvSpPr>
        <p:spPr>
          <a:xfrm>
            <a:off x="4349801" y="1162202"/>
            <a:ext cx="3495751" cy="57607"/>
          </a:xfrm>
          <a:prstGeom prst="roundRect">
            <a:avLst>
              <a:gd name="adj" fmla="val 138403"/>
            </a:avLst>
          </a:prstGeom>
          <a:solidFill>
            <a:srgbClr val="3182CE"/>
          </a:solidFill>
          <a:ln w="12700">
            <a:solidFill>
              <a:srgbClr val="3182CE">
                <a:alpha val="0"/>
              </a:srgbClr>
            </a:solidFill>
            <a:prstDash val="solid"/>
          </a:ln>
        </p:spPr>
      </p:sp>
      <p:sp>
        <p:nvSpPr>
          <p:cNvPr id="20" name="Shape 14"/>
          <p:cNvSpPr/>
          <p:nvPr/>
        </p:nvSpPr>
        <p:spPr>
          <a:xfrm>
            <a:off x="4358945" y="1218895"/>
            <a:ext cx="3476549" cy="847649"/>
          </a:xfrm>
          <a:prstGeom prst="rect">
            <a:avLst/>
          </a:prstGeom>
          <a:solidFill>
            <a:srgbClr val="EBF8FF"/>
          </a:solidFill>
          <a:ln/>
        </p:spPr>
      </p:sp>
      <p:sp>
        <p:nvSpPr>
          <p:cNvPr id="21" name="Shape 15"/>
          <p:cNvSpPr/>
          <p:nvPr/>
        </p:nvSpPr>
        <p:spPr>
          <a:xfrm>
            <a:off x="4358945" y="2057400"/>
            <a:ext cx="3476549" cy="9144"/>
          </a:xfrm>
          <a:prstGeom prst="rect">
            <a:avLst/>
          </a:prstGeom>
          <a:solidFill>
            <a:srgbClr val="000000">
              <a:alpha val="5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Shape 16"/>
          <p:cNvSpPr/>
          <p:nvPr/>
        </p:nvSpPr>
        <p:spPr>
          <a:xfrm>
            <a:off x="4587545" y="1410005"/>
            <a:ext cx="457200" cy="457200"/>
          </a:xfrm>
          <a:prstGeom prst="ellipse">
            <a:avLst/>
          </a:prstGeom>
          <a:solidFill>
            <a:srgbClr val="3182CE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23" name="Image 4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4701845" y="1524305"/>
            <a:ext cx="228600" cy="228600"/>
          </a:xfrm>
          <a:prstGeom prst="rect">
            <a:avLst/>
          </a:prstGeom>
        </p:spPr>
      </p:pic>
      <p:sp>
        <p:nvSpPr>
          <p:cNvPr id="24" name="Text 17"/>
          <p:cNvSpPr txBox="1"/>
          <p:nvPr/>
        </p:nvSpPr>
        <p:spPr>
          <a:xfrm>
            <a:off x="5197450" y="1438351"/>
            <a:ext cx="1895551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2C528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Aspirações</a:t>
            </a:r>
            <a:endParaRPr lang="en-US" sz="2100" dirty="0"/>
          </a:p>
        </p:txBody>
      </p:sp>
      <p:pic>
        <p:nvPicPr>
          <p:cNvPr id="25" name="Image 5" descr="preencoded.png"/>
          <p:cNvPicPr>
            <a:picLocks noChangeAspect="1"/>
          </p:cNvPicPr>
          <p:nvPr/>
        </p:nvPicPr>
        <p:blipFill>
          <a:blip r:embed="rId6"/>
          <a:srcRect l="-1282" r="-1282"/>
          <a:stretch/>
        </p:blipFill>
        <p:spPr>
          <a:xfrm>
            <a:off x="4587545" y="2352751"/>
            <a:ext cx="219456" cy="190195"/>
          </a:xfrm>
          <a:prstGeom prst="rect">
            <a:avLst/>
          </a:prstGeom>
        </p:spPr>
      </p:pic>
      <p:sp>
        <p:nvSpPr>
          <p:cNvPr id="26" name="Text 18"/>
          <p:cNvSpPr txBox="1"/>
          <p:nvPr/>
        </p:nvSpPr>
        <p:spPr>
          <a:xfrm>
            <a:off x="4940503" y="2295144"/>
            <a:ext cx="2745943" cy="8860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Equipamentos de lazer adequados para todas as idades e públicos.</a:t>
            </a:r>
            <a:endParaRPr lang="en-US" sz="1600" dirty="0"/>
          </a:p>
        </p:txBody>
      </p:sp>
      <p:pic>
        <p:nvPicPr>
          <p:cNvPr id="27" name="Image 6" descr="preencoded.png"/>
          <p:cNvPicPr>
            <a:picLocks noChangeAspect="1"/>
          </p:cNvPicPr>
          <p:nvPr/>
        </p:nvPicPr>
        <p:blipFill>
          <a:blip r:embed="rId6"/>
          <a:srcRect l="-1282" r="-1282"/>
          <a:stretch/>
        </p:blipFill>
        <p:spPr>
          <a:xfrm>
            <a:off x="4587545" y="3461004"/>
            <a:ext cx="219456" cy="190195"/>
          </a:xfrm>
          <a:prstGeom prst="rect">
            <a:avLst/>
          </a:prstGeom>
        </p:spPr>
      </p:pic>
      <p:sp>
        <p:nvSpPr>
          <p:cNvPr id="28" name="Text 19"/>
          <p:cNvSpPr txBox="1"/>
          <p:nvPr/>
        </p:nvSpPr>
        <p:spPr>
          <a:xfrm>
            <a:off x="4940503" y="3404311"/>
            <a:ext cx="2745943" cy="8860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Realização de eventos esportivos de baixo impacto ambiental.</a:t>
            </a:r>
            <a:endParaRPr lang="en-US" sz="1600" dirty="0"/>
          </a:p>
        </p:txBody>
      </p:sp>
      <p:pic>
        <p:nvPicPr>
          <p:cNvPr id="29" name="Image 7" descr="preencoded.png"/>
          <p:cNvPicPr>
            <a:picLocks noChangeAspect="1"/>
          </p:cNvPicPr>
          <p:nvPr/>
        </p:nvPicPr>
        <p:blipFill>
          <a:blip r:embed="rId6"/>
          <a:srcRect l="-1282" r="-1282"/>
          <a:stretch/>
        </p:blipFill>
        <p:spPr>
          <a:xfrm>
            <a:off x="4587545" y="4570171"/>
            <a:ext cx="219456" cy="190195"/>
          </a:xfrm>
          <a:prstGeom prst="rect">
            <a:avLst/>
          </a:prstGeom>
        </p:spPr>
      </p:pic>
      <p:sp>
        <p:nvSpPr>
          <p:cNvPr id="30" name="Text 20"/>
          <p:cNvSpPr txBox="1"/>
          <p:nvPr/>
        </p:nvSpPr>
        <p:spPr>
          <a:xfrm>
            <a:off x="4940503" y="4512564"/>
            <a:ext cx="2745943" cy="8860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Promoção da saúde e bem-estar através da atividade física na orla.</a:t>
            </a:r>
            <a:endParaRPr lang="en-US" sz="1600" dirty="0"/>
          </a:p>
        </p:txBody>
      </p:sp>
      <p:sp>
        <p:nvSpPr>
          <p:cNvPr id="31" name="Shape 21"/>
          <p:cNvSpPr/>
          <p:nvPr/>
        </p:nvSpPr>
        <p:spPr>
          <a:xfrm>
            <a:off x="8128102" y="1162202"/>
            <a:ext cx="3495751" cy="7029907"/>
          </a:xfrm>
          <a:prstGeom prst="roundRect">
            <a:avLst>
              <a:gd name="adj" fmla="val 2281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39700" dist="38100" dir="16200000" algn="bl" rotWithShape="0">
              <a:srgbClr val="000000">
                <a:alpha val="5000"/>
              </a:srgbClr>
            </a:outerShdw>
          </a:effectLst>
        </p:spPr>
      </p:sp>
      <p:sp>
        <p:nvSpPr>
          <p:cNvPr id="32" name="Shape 22"/>
          <p:cNvSpPr/>
          <p:nvPr/>
        </p:nvSpPr>
        <p:spPr>
          <a:xfrm>
            <a:off x="8128102" y="1162202"/>
            <a:ext cx="3495751" cy="57607"/>
          </a:xfrm>
          <a:prstGeom prst="roundRect">
            <a:avLst>
              <a:gd name="adj" fmla="val 138403"/>
            </a:avLst>
          </a:prstGeom>
          <a:solidFill>
            <a:srgbClr val="38A169"/>
          </a:solidFill>
          <a:ln w="12700">
            <a:solidFill>
              <a:srgbClr val="38A169">
                <a:alpha val="0"/>
              </a:srgbClr>
            </a:solidFill>
            <a:prstDash val="solid"/>
          </a:ln>
        </p:spPr>
      </p:sp>
      <p:sp>
        <p:nvSpPr>
          <p:cNvPr id="33" name="Shape 23"/>
          <p:cNvSpPr/>
          <p:nvPr/>
        </p:nvSpPr>
        <p:spPr>
          <a:xfrm>
            <a:off x="8137246" y="1218895"/>
            <a:ext cx="3476549" cy="1190549"/>
          </a:xfrm>
          <a:prstGeom prst="rect">
            <a:avLst/>
          </a:prstGeom>
          <a:solidFill>
            <a:srgbClr val="F0FFF4"/>
          </a:solidFill>
          <a:ln/>
        </p:spPr>
      </p:sp>
      <p:sp>
        <p:nvSpPr>
          <p:cNvPr id="34" name="Shape 24"/>
          <p:cNvSpPr/>
          <p:nvPr/>
        </p:nvSpPr>
        <p:spPr>
          <a:xfrm>
            <a:off x="8137246" y="2400300"/>
            <a:ext cx="3476549" cy="9144"/>
          </a:xfrm>
          <a:prstGeom prst="rect">
            <a:avLst/>
          </a:prstGeom>
          <a:solidFill>
            <a:srgbClr val="000000">
              <a:alpha val="5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5" name="Shape 25"/>
          <p:cNvSpPr/>
          <p:nvPr/>
        </p:nvSpPr>
        <p:spPr>
          <a:xfrm>
            <a:off x="8365846" y="1580998"/>
            <a:ext cx="457200" cy="457200"/>
          </a:xfrm>
          <a:prstGeom prst="ellipse">
            <a:avLst/>
          </a:prstGeom>
          <a:solidFill>
            <a:srgbClr val="38A169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36" name="Image 8" descr="preencoded.png"/>
          <p:cNvPicPr>
            <a:picLocks noChangeAspect="1"/>
          </p:cNvPicPr>
          <p:nvPr/>
        </p:nvPicPr>
        <p:blipFill>
          <a:blip r:embed="rId7"/>
          <a:srcRect l="-133" r="-133"/>
          <a:stretch/>
        </p:blipFill>
        <p:spPr>
          <a:xfrm>
            <a:off x="8509406" y="1695298"/>
            <a:ext cx="171907" cy="228600"/>
          </a:xfrm>
          <a:prstGeom prst="rect">
            <a:avLst/>
          </a:prstGeom>
        </p:spPr>
      </p:pic>
      <p:sp>
        <p:nvSpPr>
          <p:cNvPr id="37" name="Text 26"/>
          <p:cNvSpPr txBox="1"/>
          <p:nvPr/>
        </p:nvSpPr>
        <p:spPr>
          <a:xfrm>
            <a:off x="8975750" y="1410005"/>
            <a:ext cx="2506370" cy="80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276749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Propostas Concretas</a:t>
            </a:r>
            <a:endParaRPr lang="en-US" sz="2100" dirty="0"/>
          </a:p>
        </p:txBody>
      </p:sp>
      <p:pic>
        <p:nvPicPr>
          <p:cNvPr id="38" name="Image 9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365846" y="2695651"/>
            <a:ext cx="190195" cy="190195"/>
          </a:xfrm>
          <a:prstGeom prst="rect">
            <a:avLst/>
          </a:prstGeom>
        </p:spPr>
      </p:pic>
      <p:sp>
        <p:nvSpPr>
          <p:cNvPr id="39" name="Text 27"/>
          <p:cNvSpPr txBox="1"/>
          <p:nvPr/>
        </p:nvSpPr>
        <p:spPr>
          <a:xfrm>
            <a:off x="8689543" y="2638044"/>
            <a:ext cx="2774290" cy="8860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Quadras esportivas desmontáveis para flexibilidade de uso.</a:t>
            </a:r>
            <a:endParaRPr lang="en-US" sz="1600" dirty="0"/>
          </a:p>
        </p:txBody>
      </p:sp>
      <p:pic>
        <p:nvPicPr>
          <p:cNvPr id="40" name="Image 10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365846" y="3803904"/>
            <a:ext cx="190195" cy="190195"/>
          </a:xfrm>
          <a:prstGeom prst="rect">
            <a:avLst/>
          </a:prstGeom>
        </p:spPr>
      </p:pic>
      <p:sp>
        <p:nvSpPr>
          <p:cNvPr id="41" name="Text 28"/>
          <p:cNvSpPr txBox="1"/>
          <p:nvPr/>
        </p:nvSpPr>
        <p:spPr>
          <a:xfrm>
            <a:off x="8689543" y="3747211"/>
            <a:ext cx="2774290" cy="8860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Circuitos demarcados para caminhada e corrida no calçadão/areia.</a:t>
            </a:r>
            <a:endParaRPr lang="en-US" sz="1600" dirty="0"/>
          </a:p>
        </p:txBody>
      </p:sp>
      <p:pic>
        <p:nvPicPr>
          <p:cNvPr id="42" name="Image 11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365846" y="4913071"/>
            <a:ext cx="190195" cy="190195"/>
          </a:xfrm>
          <a:prstGeom prst="rect">
            <a:avLst/>
          </a:prstGeom>
        </p:spPr>
      </p:pic>
      <p:sp>
        <p:nvSpPr>
          <p:cNvPr id="43" name="Text 29"/>
          <p:cNvSpPr txBox="1"/>
          <p:nvPr/>
        </p:nvSpPr>
        <p:spPr>
          <a:xfrm>
            <a:off x="8689543" y="4855464"/>
            <a:ext cx="2774290" cy="8860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Equipamentos de ginástica e playgrounds com sombreamento adequado.</a:t>
            </a:r>
            <a:endParaRPr lang="en-US" sz="1600" dirty="0"/>
          </a:p>
        </p:txBody>
      </p:sp>
      <p:pic>
        <p:nvPicPr>
          <p:cNvPr id="44" name="Image 12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365846" y="6021324"/>
            <a:ext cx="190195" cy="190195"/>
          </a:xfrm>
          <a:prstGeom prst="rect">
            <a:avLst/>
          </a:prstGeom>
        </p:spPr>
      </p:pic>
      <p:sp>
        <p:nvSpPr>
          <p:cNvPr id="45" name="Text 30"/>
          <p:cNvSpPr txBox="1"/>
          <p:nvPr/>
        </p:nvSpPr>
        <p:spPr>
          <a:xfrm>
            <a:off x="8689543" y="5964631"/>
            <a:ext cx="2774290" cy="8860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Áreas sinalizadas especificamente para surf e kitesurf.</a:t>
            </a:r>
            <a:endParaRPr lang="en-US" sz="1600" dirty="0"/>
          </a:p>
        </p:txBody>
      </p:sp>
      <p:pic>
        <p:nvPicPr>
          <p:cNvPr id="46" name="Image 13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365846" y="7130491"/>
            <a:ext cx="190195" cy="190195"/>
          </a:xfrm>
          <a:prstGeom prst="rect">
            <a:avLst/>
          </a:prstGeom>
        </p:spPr>
      </p:pic>
      <p:sp>
        <p:nvSpPr>
          <p:cNvPr id="47" name="Text 31"/>
          <p:cNvSpPr txBox="1"/>
          <p:nvPr/>
        </p:nvSpPr>
        <p:spPr>
          <a:xfrm>
            <a:off x="8689543" y="7072884"/>
            <a:ext cx="2774290" cy="8860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Calendário sazonal de atividades comunitárias e esportivas.</a:t>
            </a:r>
            <a:endParaRPr lang="en-US" sz="1600" dirty="0"/>
          </a:p>
        </p:txBody>
      </p:sp>
      <p:sp>
        <p:nvSpPr>
          <p:cNvPr id="48" name="Shape 32"/>
          <p:cNvSpPr/>
          <p:nvPr/>
        </p:nvSpPr>
        <p:spPr>
          <a:xfrm>
            <a:off x="0" y="8476488"/>
            <a:ext cx="12191695" cy="209398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49" name="Shape 33"/>
          <p:cNvSpPr/>
          <p:nvPr/>
        </p:nvSpPr>
        <p:spPr>
          <a:xfrm>
            <a:off x="0" y="8476488"/>
            <a:ext cx="12191695" cy="9144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>
                <a:alpha val="0"/>
              </a:srgbClr>
            </a:solidFill>
            <a:prstDash val="solid"/>
          </a:ln>
        </p:spPr>
      </p:sp>
      <p:sp>
        <p:nvSpPr>
          <p:cNvPr id="50" name="Text 34"/>
          <p:cNvSpPr txBox="1"/>
          <p:nvPr/>
        </p:nvSpPr>
        <p:spPr>
          <a:xfrm>
            <a:off x="571500" y="8486546"/>
            <a:ext cx="2969971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94A3B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Nova Ponta Negra - 3ª Audiência Pública</a:t>
            </a:r>
            <a:endParaRPr lang="en-US" sz="1000" dirty="0"/>
          </a:p>
        </p:txBody>
      </p:sp>
      <p:sp>
        <p:nvSpPr>
          <p:cNvPr id="51" name="Text 35"/>
          <p:cNvSpPr txBox="1"/>
          <p:nvPr/>
        </p:nvSpPr>
        <p:spPr>
          <a:xfrm>
            <a:off x="8884310" y="8486546"/>
            <a:ext cx="3265322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94A3B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Escuta Popular e Planejamento Participativo</a:t>
            </a:r>
            <a:endParaRPr lang="en-US" sz="1000" dirty="0"/>
          </a:p>
        </p:txBody>
      </p:sp>
      <p:sp>
        <p:nvSpPr>
          <p:cNvPr id="52" name="Shape 36"/>
          <p:cNvSpPr/>
          <p:nvPr/>
        </p:nvSpPr>
        <p:spPr>
          <a:xfrm>
            <a:off x="0" y="0"/>
            <a:ext cx="12191695" cy="875995"/>
          </a:xfrm>
          <a:prstGeom prst="rect">
            <a:avLst/>
          </a:prstGeom>
          <a:solidFill>
            <a:srgbClr val="004B87"/>
          </a:solidFill>
          <a:ln/>
        </p:spPr>
      </p:sp>
      <p:sp>
        <p:nvSpPr>
          <p:cNvPr id="53" name="Shape 37"/>
          <p:cNvSpPr/>
          <p:nvPr/>
        </p:nvSpPr>
        <p:spPr>
          <a:xfrm>
            <a:off x="0" y="818388"/>
            <a:ext cx="12191695" cy="57607"/>
          </a:xfrm>
          <a:prstGeom prst="rect">
            <a:avLst/>
          </a:prstGeom>
          <a:solidFill>
            <a:srgbClr val="ED8936"/>
          </a:solidFill>
          <a:ln w="12700">
            <a:solidFill>
              <a:srgbClr val="ED8936">
                <a:alpha val="0"/>
              </a:srgbClr>
            </a:solidFill>
            <a:prstDash val="solid"/>
          </a:ln>
        </p:spPr>
      </p:sp>
      <p:sp>
        <p:nvSpPr>
          <p:cNvPr id="54" name="Shape 38"/>
          <p:cNvSpPr/>
          <p:nvPr/>
        </p:nvSpPr>
        <p:spPr>
          <a:xfrm>
            <a:off x="571500" y="66751"/>
            <a:ext cx="685800" cy="685800"/>
          </a:xfrm>
          <a:prstGeom prst="roundRect">
            <a:avLst>
              <a:gd name="adj" fmla="val 44444"/>
            </a:avLst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55" name="Image 14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743407" y="237744"/>
            <a:ext cx="342900" cy="342900"/>
          </a:xfrm>
          <a:prstGeom prst="rect">
            <a:avLst/>
          </a:prstGeom>
        </p:spPr>
      </p:pic>
      <p:sp>
        <p:nvSpPr>
          <p:cNvPr id="56" name="Text 39"/>
          <p:cNvSpPr txBox="1"/>
          <p:nvPr/>
        </p:nvSpPr>
        <p:spPr>
          <a:xfrm>
            <a:off x="1485900" y="0"/>
            <a:ext cx="4620463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Esporte e Lazer</a:t>
            </a:r>
            <a:endParaRPr lang="en-US" sz="3600" dirty="0"/>
          </a:p>
        </p:txBody>
      </p:sp>
      <p:sp>
        <p:nvSpPr>
          <p:cNvPr id="57" name="Text 40"/>
          <p:cNvSpPr txBox="1"/>
          <p:nvPr/>
        </p:nvSpPr>
        <p:spPr>
          <a:xfrm>
            <a:off x="1485900" y="533095"/>
            <a:ext cx="4543654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kern="0" spc="75" dirty="0">
                <a:solidFill>
                  <a:srgbClr val="E0CDA9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10 Contribuições Identificadas</a:t>
            </a:r>
            <a:endParaRPr lang="en-US" sz="1500" dirty="0"/>
          </a:p>
        </p:txBody>
      </p:sp>
      <p:sp>
        <p:nvSpPr>
          <p:cNvPr id="58" name="Shape 41"/>
          <p:cNvSpPr/>
          <p:nvPr/>
        </p:nvSpPr>
        <p:spPr>
          <a:xfrm>
            <a:off x="10797235" y="228600"/>
            <a:ext cx="828446" cy="362102"/>
          </a:xfrm>
          <a:prstGeom prst="roundRect">
            <a:avLst>
              <a:gd name="adj" fmla="val 53163"/>
            </a:avLst>
          </a:prstGeom>
          <a:solidFill>
            <a:srgbClr val="FFFFFF">
              <a:alpha val="2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9" name="Text 42"/>
          <p:cNvSpPr txBox="1"/>
          <p:nvPr/>
        </p:nvSpPr>
        <p:spPr>
          <a:xfrm>
            <a:off x="10740542" y="228600"/>
            <a:ext cx="886054" cy="362102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152400" tIns="76200" rIns="152400" bIns="76200" rtlCol="0" anchor="ctr"/>
          <a:lstStyle/>
          <a:p>
            <a:pPr marL="0" indent="0" algn="r">
              <a:buNone/>
            </a:pPr>
            <a:r>
              <a:rPr lang="en-US" sz="1200" b="1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Eixo 06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875995"/>
            <a:ext cx="12191695" cy="7848295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71500" y="1162202"/>
            <a:ext cx="3495751" cy="7276795"/>
          </a:xfrm>
          <a:prstGeom prst="roundRect">
            <a:avLst>
              <a:gd name="adj" fmla="val 2281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39700" dist="38100" dir="16200000" algn="bl" rotWithShape="0">
              <a:srgbClr val="000000">
                <a:alpha val="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71500" y="1162202"/>
            <a:ext cx="3495751" cy="57607"/>
          </a:xfrm>
          <a:prstGeom prst="roundRect">
            <a:avLst>
              <a:gd name="adj" fmla="val 138403"/>
            </a:avLst>
          </a:prstGeom>
          <a:solidFill>
            <a:srgbClr val="E53E3E"/>
          </a:solidFill>
          <a:ln w="12700">
            <a:solidFill>
              <a:srgbClr val="E53E3E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80644" y="1218895"/>
            <a:ext cx="3476549" cy="981151"/>
          </a:xfrm>
          <a:prstGeom prst="rect">
            <a:avLst/>
          </a:prstGeom>
          <a:solidFill>
            <a:srgbClr val="FFF5F5"/>
          </a:solidFill>
          <a:ln/>
        </p:spPr>
      </p:sp>
      <p:sp>
        <p:nvSpPr>
          <p:cNvPr id="8" name="Shape 6"/>
          <p:cNvSpPr/>
          <p:nvPr/>
        </p:nvSpPr>
        <p:spPr>
          <a:xfrm>
            <a:off x="580644" y="2190902"/>
            <a:ext cx="3476549" cy="9144"/>
          </a:xfrm>
          <a:prstGeom prst="rect">
            <a:avLst/>
          </a:prstGeom>
          <a:solidFill>
            <a:srgbClr val="000000">
              <a:alpha val="5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09244" y="1474013"/>
            <a:ext cx="457200" cy="457200"/>
          </a:xfrm>
          <a:prstGeom prst="ellipse">
            <a:avLst/>
          </a:prstGeom>
          <a:solidFill>
            <a:srgbClr val="E53E3E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923544" y="1588313"/>
            <a:ext cx="228600" cy="228600"/>
          </a:xfrm>
          <a:prstGeom prst="rect">
            <a:avLst/>
          </a:prstGeom>
        </p:spPr>
      </p:pic>
      <p:sp>
        <p:nvSpPr>
          <p:cNvPr id="11" name="Text 8"/>
          <p:cNvSpPr txBox="1"/>
          <p:nvPr/>
        </p:nvSpPr>
        <p:spPr>
          <a:xfrm>
            <a:off x="1419149" y="1410005"/>
            <a:ext cx="2506370" cy="5907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C5303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Principais Desafios</a:t>
            </a:r>
            <a:endParaRPr lang="en-US" sz="2100" dirty="0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809244" y="2472538"/>
            <a:ext cx="190195" cy="190195"/>
          </a:xfrm>
          <a:prstGeom prst="rect">
            <a:avLst/>
          </a:prstGeom>
        </p:spPr>
      </p:pic>
      <p:sp>
        <p:nvSpPr>
          <p:cNvPr id="13" name="Text 9"/>
          <p:cNvSpPr txBox="1"/>
          <p:nvPr/>
        </p:nvSpPr>
        <p:spPr>
          <a:xfrm>
            <a:off x="1133856" y="2424989"/>
            <a:ext cx="2774290" cy="8193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Sensação de insegurança, principalmente no período noturno.</a:t>
            </a:r>
            <a:endParaRPr lang="en-US" sz="1600" dirty="0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809244" y="3518611"/>
            <a:ext cx="190195" cy="190195"/>
          </a:xfrm>
          <a:prstGeom prst="rect">
            <a:avLst/>
          </a:prstGeom>
        </p:spPr>
      </p:pic>
      <p:sp>
        <p:nvSpPr>
          <p:cNvPr id="15" name="Text 10"/>
          <p:cNvSpPr txBox="1"/>
          <p:nvPr/>
        </p:nvSpPr>
        <p:spPr>
          <a:xfrm>
            <a:off x="1133856" y="3471062"/>
            <a:ext cx="2774290" cy="553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Iluminação insuficiente em diversos trechos da orla.</a:t>
            </a:r>
            <a:endParaRPr lang="en-US" sz="1600" dirty="0"/>
          </a:p>
        </p:txBody>
      </p:sp>
      <p:pic>
        <p:nvPicPr>
          <p:cNvPr id="16" name="Image 3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809244" y="4291279"/>
            <a:ext cx="190195" cy="190195"/>
          </a:xfrm>
          <a:prstGeom prst="rect">
            <a:avLst/>
          </a:prstGeom>
        </p:spPr>
      </p:pic>
      <p:sp>
        <p:nvSpPr>
          <p:cNvPr id="17" name="Text 11"/>
          <p:cNvSpPr txBox="1"/>
          <p:nvPr/>
        </p:nvSpPr>
        <p:spPr>
          <a:xfrm>
            <a:off x="1133856" y="4243730"/>
            <a:ext cx="2774290" cy="8193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Ocupação desordenada de calçadas dificultando a visibilidade.</a:t>
            </a:r>
            <a:endParaRPr lang="en-US" sz="1600" dirty="0"/>
          </a:p>
        </p:txBody>
      </p:sp>
      <p:sp>
        <p:nvSpPr>
          <p:cNvPr id="18" name="Shape 12"/>
          <p:cNvSpPr/>
          <p:nvPr/>
        </p:nvSpPr>
        <p:spPr>
          <a:xfrm>
            <a:off x="4349801" y="1162202"/>
            <a:ext cx="3495751" cy="7276795"/>
          </a:xfrm>
          <a:prstGeom prst="roundRect">
            <a:avLst>
              <a:gd name="adj" fmla="val 2281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39700" dist="38100" dir="16200000" algn="bl" rotWithShape="0">
              <a:srgbClr val="000000">
                <a:alpha val="5000"/>
              </a:srgbClr>
            </a:outerShdw>
          </a:effectLst>
        </p:spPr>
      </p:sp>
      <p:sp>
        <p:nvSpPr>
          <p:cNvPr id="19" name="Shape 13"/>
          <p:cNvSpPr/>
          <p:nvPr/>
        </p:nvSpPr>
        <p:spPr>
          <a:xfrm>
            <a:off x="4349801" y="1162202"/>
            <a:ext cx="3495751" cy="57607"/>
          </a:xfrm>
          <a:prstGeom prst="roundRect">
            <a:avLst>
              <a:gd name="adj" fmla="val 138403"/>
            </a:avLst>
          </a:prstGeom>
          <a:solidFill>
            <a:srgbClr val="3182CE"/>
          </a:solidFill>
          <a:ln w="12700">
            <a:solidFill>
              <a:srgbClr val="3182CE">
                <a:alpha val="0"/>
              </a:srgbClr>
            </a:solidFill>
            <a:prstDash val="solid"/>
          </a:ln>
        </p:spPr>
      </p:sp>
      <p:sp>
        <p:nvSpPr>
          <p:cNvPr id="20" name="Shape 14"/>
          <p:cNvSpPr/>
          <p:nvPr/>
        </p:nvSpPr>
        <p:spPr>
          <a:xfrm>
            <a:off x="4358945" y="1218895"/>
            <a:ext cx="3476549" cy="847649"/>
          </a:xfrm>
          <a:prstGeom prst="rect">
            <a:avLst/>
          </a:prstGeom>
          <a:solidFill>
            <a:srgbClr val="EBF8FF"/>
          </a:solidFill>
          <a:ln/>
        </p:spPr>
      </p:sp>
      <p:sp>
        <p:nvSpPr>
          <p:cNvPr id="21" name="Shape 15"/>
          <p:cNvSpPr/>
          <p:nvPr/>
        </p:nvSpPr>
        <p:spPr>
          <a:xfrm>
            <a:off x="4358945" y="2057400"/>
            <a:ext cx="3476549" cy="9144"/>
          </a:xfrm>
          <a:prstGeom prst="rect">
            <a:avLst/>
          </a:prstGeom>
          <a:solidFill>
            <a:srgbClr val="000000">
              <a:alpha val="5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Shape 16"/>
          <p:cNvSpPr/>
          <p:nvPr/>
        </p:nvSpPr>
        <p:spPr>
          <a:xfrm>
            <a:off x="4587545" y="1410005"/>
            <a:ext cx="457200" cy="457200"/>
          </a:xfrm>
          <a:prstGeom prst="ellipse">
            <a:avLst/>
          </a:prstGeom>
          <a:solidFill>
            <a:srgbClr val="3182CE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23" name="Image 4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4701845" y="1524305"/>
            <a:ext cx="228600" cy="228600"/>
          </a:xfrm>
          <a:prstGeom prst="rect">
            <a:avLst/>
          </a:prstGeom>
        </p:spPr>
      </p:pic>
      <p:sp>
        <p:nvSpPr>
          <p:cNvPr id="24" name="Text 17"/>
          <p:cNvSpPr txBox="1"/>
          <p:nvPr/>
        </p:nvSpPr>
        <p:spPr>
          <a:xfrm>
            <a:off x="5197450" y="1491386"/>
            <a:ext cx="1895551" cy="2953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2C528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Aspirações</a:t>
            </a:r>
            <a:endParaRPr lang="en-US" sz="2100" dirty="0"/>
          </a:p>
        </p:txBody>
      </p:sp>
      <p:pic>
        <p:nvPicPr>
          <p:cNvPr id="25" name="Image 5" descr="preencoded.png"/>
          <p:cNvPicPr>
            <a:picLocks noChangeAspect="1"/>
          </p:cNvPicPr>
          <p:nvPr/>
        </p:nvPicPr>
        <p:blipFill>
          <a:blip r:embed="rId6"/>
          <a:srcRect l="-1282" r="-1282"/>
          <a:stretch/>
        </p:blipFill>
        <p:spPr>
          <a:xfrm>
            <a:off x="4587545" y="2343607"/>
            <a:ext cx="219456" cy="190195"/>
          </a:xfrm>
          <a:prstGeom prst="rect">
            <a:avLst/>
          </a:prstGeom>
        </p:spPr>
      </p:pic>
      <p:sp>
        <p:nvSpPr>
          <p:cNvPr id="26" name="Text 18"/>
          <p:cNvSpPr txBox="1"/>
          <p:nvPr/>
        </p:nvSpPr>
        <p:spPr>
          <a:xfrm>
            <a:off x="4940503" y="2295144"/>
            <a:ext cx="2745943" cy="8193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Espaços acolhedores e familiares para convivência segura.</a:t>
            </a:r>
            <a:endParaRPr lang="en-US" sz="1600" dirty="0"/>
          </a:p>
        </p:txBody>
      </p:sp>
      <p:pic>
        <p:nvPicPr>
          <p:cNvPr id="27" name="Image 6" descr="preencoded.png"/>
          <p:cNvPicPr>
            <a:picLocks noChangeAspect="1"/>
          </p:cNvPicPr>
          <p:nvPr/>
        </p:nvPicPr>
        <p:blipFill>
          <a:blip r:embed="rId6"/>
          <a:srcRect l="-1282" r="-1282"/>
          <a:stretch/>
        </p:blipFill>
        <p:spPr>
          <a:xfrm>
            <a:off x="4587545" y="3388766"/>
            <a:ext cx="219456" cy="190195"/>
          </a:xfrm>
          <a:prstGeom prst="rect">
            <a:avLst/>
          </a:prstGeom>
        </p:spPr>
      </p:pic>
      <p:sp>
        <p:nvSpPr>
          <p:cNvPr id="28" name="Text 19"/>
          <p:cNvSpPr txBox="1"/>
          <p:nvPr/>
        </p:nvSpPr>
        <p:spPr>
          <a:xfrm>
            <a:off x="4940503" y="3341218"/>
            <a:ext cx="2745943" cy="8193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Visibilidade ampla e permanência qualificada nos espaços públicos.</a:t>
            </a:r>
            <a:endParaRPr lang="en-US" sz="1600" dirty="0"/>
          </a:p>
        </p:txBody>
      </p:sp>
      <p:sp>
        <p:nvSpPr>
          <p:cNvPr id="29" name="Shape 20"/>
          <p:cNvSpPr/>
          <p:nvPr/>
        </p:nvSpPr>
        <p:spPr>
          <a:xfrm>
            <a:off x="8128102" y="1162202"/>
            <a:ext cx="3495751" cy="7276795"/>
          </a:xfrm>
          <a:prstGeom prst="roundRect">
            <a:avLst>
              <a:gd name="adj" fmla="val 2281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39700" dist="38100" dir="16200000" algn="bl" rotWithShape="0">
              <a:srgbClr val="000000">
                <a:alpha val="5000"/>
              </a:srgbClr>
            </a:outerShdw>
          </a:effectLst>
        </p:spPr>
      </p:sp>
      <p:sp>
        <p:nvSpPr>
          <p:cNvPr id="30" name="Shape 21"/>
          <p:cNvSpPr/>
          <p:nvPr/>
        </p:nvSpPr>
        <p:spPr>
          <a:xfrm>
            <a:off x="8128102" y="1162202"/>
            <a:ext cx="3495751" cy="57607"/>
          </a:xfrm>
          <a:prstGeom prst="roundRect">
            <a:avLst>
              <a:gd name="adj" fmla="val 138403"/>
            </a:avLst>
          </a:prstGeom>
          <a:solidFill>
            <a:srgbClr val="38A169"/>
          </a:solidFill>
          <a:ln w="12700">
            <a:solidFill>
              <a:srgbClr val="38A169">
                <a:alpha val="0"/>
              </a:srgbClr>
            </a:solidFill>
            <a:prstDash val="solid"/>
          </a:ln>
        </p:spPr>
      </p:sp>
      <p:sp>
        <p:nvSpPr>
          <p:cNvPr id="31" name="Shape 22"/>
          <p:cNvSpPr/>
          <p:nvPr/>
        </p:nvSpPr>
        <p:spPr>
          <a:xfrm>
            <a:off x="8137246" y="1218895"/>
            <a:ext cx="3476549" cy="981151"/>
          </a:xfrm>
          <a:prstGeom prst="rect">
            <a:avLst/>
          </a:prstGeom>
          <a:solidFill>
            <a:srgbClr val="F0FFF4"/>
          </a:solidFill>
          <a:ln/>
        </p:spPr>
      </p:sp>
      <p:sp>
        <p:nvSpPr>
          <p:cNvPr id="32" name="Shape 23"/>
          <p:cNvSpPr/>
          <p:nvPr/>
        </p:nvSpPr>
        <p:spPr>
          <a:xfrm>
            <a:off x="8137246" y="2190902"/>
            <a:ext cx="3476549" cy="9144"/>
          </a:xfrm>
          <a:prstGeom prst="rect">
            <a:avLst/>
          </a:prstGeom>
          <a:solidFill>
            <a:srgbClr val="000000">
              <a:alpha val="5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Shape 24"/>
          <p:cNvSpPr/>
          <p:nvPr/>
        </p:nvSpPr>
        <p:spPr>
          <a:xfrm>
            <a:off x="8365846" y="1474013"/>
            <a:ext cx="457200" cy="457200"/>
          </a:xfrm>
          <a:prstGeom prst="ellipse">
            <a:avLst/>
          </a:prstGeom>
          <a:solidFill>
            <a:srgbClr val="38A169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34" name="Image 7" descr="preencoded.png"/>
          <p:cNvPicPr>
            <a:picLocks noChangeAspect="1"/>
          </p:cNvPicPr>
          <p:nvPr/>
        </p:nvPicPr>
        <p:blipFill>
          <a:blip r:embed="rId7"/>
          <a:srcRect l="-133" r="-133"/>
          <a:stretch/>
        </p:blipFill>
        <p:spPr>
          <a:xfrm>
            <a:off x="8509406" y="1588313"/>
            <a:ext cx="171907" cy="228600"/>
          </a:xfrm>
          <a:prstGeom prst="rect">
            <a:avLst/>
          </a:prstGeom>
        </p:spPr>
      </p:pic>
      <p:sp>
        <p:nvSpPr>
          <p:cNvPr id="35" name="Text 25"/>
          <p:cNvSpPr txBox="1"/>
          <p:nvPr/>
        </p:nvSpPr>
        <p:spPr>
          <a:xfrm>
            <a:off x="8975750" y="1410005"/>
            <a:ext cx="2506370" cy="5907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276749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Propostas Concretas</a:t>
            </a:r>
            <a:endParaRPr lang="en-US" sz="2100" dirty="0"/>
          </a:p>
        </p:txBody>
      </p:sp>
      <p:pic>
        <p:nvPicPr>
          <p:cNvPr id="36" name="Image 8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365846" y="2472538"/>
            <a:ext cx="190195" cy="190195"/>
          </a:xfrm>
          <a:prstGeom prst="rect">
            <a:avLst/>
          </a:prstGeom>
        </p:spPr>
      </p:pic>
      <p:sp>
        <p:nvSpPr>
          <p:cNvPr id="37" name="Text 26"/>
          <p:cNvSpPr txBox="1"/>
          <p:nvPr/>
        </p:nvSpPr>
        <p:spPr>
          <a:xfrm>
            <a:off x="8689543" y="2424989"/>
            <a:ext cx="2774290" cy="8193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Frentes ativas e mirantes para aumentar a vigilância natural.</a:t>
            </a:r>
            <a:endParaRPr lang="en-US" sz="1600" dirty="0"/>
          </a:p>
        </p:txBody>
      </p:sp>
      <p:pic>
        <p:nvPicPr>
          <p:cNvPr id="38" name="Image 9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365846" y="3518611"/>
            <a:ext cx="190195" cy="190195"/>
          </a:xfrm>
          <a:prstGeom prst="rect">
            <a:avLst/>
          </a:prstGeom>
        </p:spPr>
      </p:pic>
      <p:sp>
        <p:nvSpPr>
          <p:cNvPr id="39" name="Text 27"/>
          <p:cNvSpPr txBox="1"/>
          <p:nvPr/>
        </p:nvSpPr>
        <p:spPr>
          <a:xfrm>
            <a:off x="8689543" y="3471062"/>
            <a:ext cx="2774290" cy="8193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Iluminação cênica e funcional setorizada por trechos.</a:t>
            </a:r>
            <a:endParaRPr lang="en-US" sz="1600" dirty="0"/>
          </a:p>
        </p:txBody>
      </p:sp>
      <p:pic>
        <p:nvPicPr>
          <p:cNvPr id="40" name="Image 10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365846" y="4563770"/>
            <a:ext cx="190195" cy="190195"/>
          </a:xfrm>
          <a:prstGeom prst="rect">
            <a:avLst/>
          </a:prstGeom>
        </p:spPr>
      </p:pic>
      <p:sp>
        <p:nvSpPr>
          <p:cNvPr id="41" name="Text 28"/>
          <p:cNvSpPr txBox="1"/>
          <p:nvPr/>
        </p:nvSpPr>
        <p:spPr>
          <a:xfrm>
            <a:off x="8689543" y="4516222"/>
            <a:ext cx="2774290" cy="8193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Base comunitária da guarda e criação de rotas seguras.</a:t>
            </a:r>
            <a:endParaRPr lang="en-US" sz="1600" dirty="0"/>
          </a:p>
        </p:txBody>
      </p:sp>
      <p:pic>
        <p:nvPicPr>
          <p:cNvPr id="42" name="Image 11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365846" y="5609844"/>
            <a:ext cx="190195" cy="190195"/>
          </a:xfrm>
          <a:prstGeom prst="rect">
            <a:avLst/>
          </a:prstGeom>
        </p:spPr>
      </p:pic>
      <p:sp>
        <p:nvSpPr>
          <p:cNvPr id="43" name="Text 29"/>
          <p:cNvSpPr txBox="1"/>
          <p:nvPr/>
        </p:nvSpPr>
        <p:spPr>
          <a:xfrm>
            <a:off x="8689543" y="5562295"/>
            <a:ext cx="2774290" cy="8193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Monitoramento por câmeras em pontos críticos.</a:t>
            </a:r>
            <a:endParaRPr lang="en-US" sz="1600" dirty="0"/>
          </a:p>
        </p:txBody>
      </p:sp>
      <p:pic>
        <p:nvPicPr>
          <p:cNvPr id="44" name="Image 12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365846" y="6655003"/>
            <a:ext cx="190195" cy="190195"/>
          </a:xfrm>
          <a:prstGeom prst="rect">
            <a:avLst/>
          </a:prstGeom>
        </p:spPr>
      </p:pic>
      <p:sp>
        <p:nvSpPr>
          <p:cNvPr id="45" name="Text 30"/>
          <p:cNvSpPr txBox="1"/>
          <p:nvPr/>
        </p:nvSpPr>
        <p:spPr>
          <a:xfrm>
            <a:off x="8689543" y="6607454"/>
            <a:ext cx="2774290" cy="8193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Mobiliário e paisagismo desenhados para evitar pontos cegos.</a:t>
            </a:r>
            <a:endParaRPr lang="en-US" sz="1600" dirty="0"/>
          </a:p>
        </p:txBody>
      </p:sp>
      <p:pic>
        <p:nvPicPr>
          <p:cNvPr id="46" name="Image 13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365846" y="7701077"/>
            <a:ext cx="190195" cy="190195"/>
          </a:xfrm>
          <a:prstGeom prst="rect">
            <a:avLst/>
          </a:prstGeom>
        </p:spPr>
      </p:pic>
      <p:sp>
        <p:nvSpPr>
          <p:cNvPr id="47" name="Text 31"/>
          <p:cNvSpPr txBox="1"/>
          <p:nvPr/>
        </p:nvSpPr>
        <p:spPr>
          <a:xfrm>
            <a:off x="8689543" y="7653528"/>
            <a:ext cx="2774290" cy="553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Quiosques padronizados com regras claras.</a:t>
            </a:r>
            <a:endParaRPr lang="en-US" sz="1600" dirty="0"/>
          </a:p>
        </p:txBody>
      </p:sp>
      <p:sp>
        <p:nvSpPr>
          <p:cNvPr id="48" name="Shape 32"/>
          <p:cNvSpPr/>
          <p:nvPr/>
        </p:nvSpPr>
        <p:spPr>
          <a:xfrm>
            <a:off x="0" y="8721547"/>
            <a:ext cx="12191695" cy="209398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49" name="Shape 33"/>
          <p:cNvSpPr/>
          <p:nvPr/>
        </p:nvSpPr>
        <p:spPr>
          <a:xfrm>
            <a:off x="0" y="8721547"/>
            <a:ext cx="12191695" cy="9144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>
                <a:alpha val="0"/>
              </a:srgbClr>
            </a:solidFill>
            <a:prstDash val="solid"/>
          </a:ln>
        </p:spPr>
      </p:sp>
      <p:sp>
        <p:nvSpPr>
          <p:cNvPr id="50" name="Text 34"/>
          <p:cNvSpPr txBox="1"/>
          <p:nvPr/>
        </p:nvSpPr>
        <p:spPr>
          <a:xfrm>
            <a:off x="571500" y="8731606"/>
            <a:ext cx="2969971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94A3B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Nova Ponta Negra - 3ª Audiência Pública</a:t>
            </a:r>
            <a:endParaRPr lang="en-US" sz="1000" dirty="0"/>
          </a:p>
        </p:txBody>
      </p:sp>
      <p:sp>
        <p:nvSpPr>
          <p:cNvPr id="51" name="Text 35"/>
          <p:cNvSpPr txBox="1"/>
          <p:nvPr/>
        </p:nvSpPr>
        <p:spPr>
          <a:xfrm>
            <a:off x="8884310" y="8731606"/>
            <a:ext cx="3265322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94A3B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Escuta Popular e Planejamento Participativo</a:t>
            </a:r>
            <a:endParaRPr lang="en-US" sz="1000" dirty="0"/>
          </a:p>
        </p:txBody>
      </p:sp>
      <p:sp>
        <p:nvSpPr>
          <p:cNvPr id="52" name="Shape 36"/>
          <p:cNvSpPr/>
          <p:nvPr/>
        </p:nvSpPr>
        <p:spPr>
          <a:xfrm>
            <a:off x="0" y="0"/>
            <a:ext cx="12191695" cy="875995"/>
          </a:xfrm>
          <a:prstGeom prst="rect">
            <a:avLst/>
          </a:prstGeom>
          <a:solidFill>
            <a:srgbClr val="004B87"/>
          </a:solidFill>
          <a:ln/>
        </p:spPr>
      </p:sp>
      <p:sp>
        <p:nvSpPr>
          <p:cNvPr id="53" name="Shape 37"/>
          <p:cNvSpPr/>
          <p:nvPr/>
        </p:nvSpPr>
        <p:spPr>
          <a:xfrm>
            <a:off x="0" y="818388"/>
            <a:ext cx="12191695" cy="57607"/>
          </a:xfrm>
          <a:prstGeom prst="rect">
            <a:avLst/>
          </a:prstGeom>
          <a:solidFill>
            <a:srgbClr val="805AD5"/>
          </a:solidFill>
          <a:ln w="12700">
            <a:solidFill>
              <a:srgbClr val="805AD5">
                <a:alpha val="0"/>
              </a:srgbClr>
            </a:solidFill>
            <a:prstDash val="solid"/>
          </a:ln>
        </p:spPr>
      </p:sp>
      <p:sp>
        <p:nvSpPr>
          <p:cNvPr id="54" name="Shape 38"/>
          <p:cNvSpPr/>
          <p:nvPr/>
        </p:nvSpPr>
        <p:spPr>
          <a:xfrm>
            <a:off x="571500" y="66751"/>
            <a:ext cx="685800" cy="685800"/>
          </a:xfrm>
          <a:prstGeom prst="roundRect">
            <a:avLst>
              <a:gd name="adj" fmla="val 44444"/>
            </a:avLst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55" name="Image 14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743407" y="237744"/>
            <a:ext cx="342900" cy="342900"/>
          </a:xfrm>
          <a:prstGeom prst="rect">
            <a:avLst/>
          </a:prstGeom>
        </p:spPr>
      </p:pic>
      <p:sp>
        <p:nvSpPr>
          <p:cNvPr id="56" name="Text 39"/>
          <p:cNvSpPr txBox="1"/>
          <p:nvPr/>
        </p:nvSpPr>
        <p:spPr>
          <a:xfrm>
            <a:off x="1485900" y="0"/>
            <a:ext cx="7267651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Convivência e Segurança</a:t>
            </a:r>
            <a:endParaRPr lang="en-US" sz="3600" dirty="0"/>
          </a:p>
        </p:txBody>
      </p:sp>
      <p:sp>
        <p:nvSpPr>
          <p:cNvPr id="57" name="Text 40"/>
          <p:cNvSpPr txBox="1"/>
          <p:nvPr/>
        </p:nvSpPr>
        <p:spPr>
          <a:xfrm>
            <a:off x="1485900" y="533095"/>
            <a:ext cx="7191756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kern="0" spc="75" dirty="0">
                <a:solidFill>
                  <a:srgbClr val="E0CDA9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9 Contribuições Identificadas</a:t>
            </a:r>
            <a:endParaRPr lang="en-US" sz="1500" dirty="0"/>
          </a:p>
        </p:txBody>
      </p:sp>
      <p:sp>
        <p:nvSpPr>
          <p:cNvPr id="58" name="Shape 41"/>
          <p:cNvSpPr/>
          <p:nvPr/>
        </p:nvSpPr>
        <p:spPr>
          <a:xfrm>
            <a:off x="10808208" y="237744"/>
            <a:ext cx="819302" cy="342900"/>
          </a:xfrm>
          <a:prstGeom prst="roundRect">
            <a:avLst>
              <a:gd name="adj" fmla="val 59259"/>
            </a:avLst>
          </a:prstGeom>
          <a:solidFill>
            <a:srgbClr val="FFFFFF">
              <a:alpha val="2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9" name="Text 42"/>
          <p:cNvSpPr txBox="1"/>
          <p:nvPr/>
        </p:nvSpPr>
        <p:spPr>
          <a:xfrm>
            <a:off x="10732313" y="237744"/>
            <a:ext cx="896112" cy="34290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114300" tIns="38100" rIns="114300" bIns="38100" rtlCol="0" anchor="ctr"/>
          <a:lstStyle/>
          <a:p>
            <a:pPr marL="0" indent="0" algn="r">
              <a:buNone/>
            </a:pPr>
            <a:r>
              <a:rPr lang="en-US" sz="1300" b="1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Eixo 07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875995"/>
            <a:ext cx="12191695" cy="5810098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71500" y="1162202"/>
            <a:ext cx="3495751" cy="5238598"/>
          </a:xfrm>
          <a:prstGeom prst="roundRect">
            <a:avLst>
              <a:gd name="adj" fmla="val 2281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39700" dist="38100" dir="16200000" algn="bl" rotWithShape="0">
              <a:srgbClr val="000000">
                <a:alpha val="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71500" y="1162202"/>
            <a:ext cx="3495751" cy="57607"/>
          </a:xfrm>
          <a:prstGeom prst="roundRect">
            <a:avLst>
              <a:gd name="adj" fmla="val 138403"/>
            </a:avLst>
          </a:prstGeom>
          <a:solidFill>
            <a:srgbClr val="319795"/>
          </a:solidFill>
          <a:ln w="12700">
            <a:solidFill>
              <a:srgbClr val="319795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80644" y="1218895"/>
            <a:ext cx="3476549" cy="1037844"/>
          </a:xfrm>
          <a:prstGeom prst="rect">
            <a:avLst/>
          </a:prstGeom>
          <a:solidFill>
            <a:srgbClr val="E6FFFA"/>
          </a:solidFill>
          <a:ln/>
        </p:spPr>
      </p:sp>
      <p:sp>
        <p:nvSpPr>
          <p:cNvPr id="8" name="Shape 6"/>
          <p:cNvSpPr/>
          <p:nvPr/>
        </p:nvSpPr>
        <p:spPr>
          <a:xfrm>
            <a:off x="580644" y="2247595"/>
            <a:ext cx="3476549" cy="9144"/>
          </a:xfrm>
          <a:prstGeom prst="rect">
            <a:avLst/>
          </a:prstGeom>
          <a:solidFill>
            <a:srgbClr val="000000">
              <a:alpha val="5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09244" y="1501445"/>
            <a:ext cx="457200" cy="457200"/>
          </a:xfrm>
          <a:prstGeom prst="ellipse">
            <a:avLst/>
          </a:prstGeom>
          <a:solidFill>
            <a:srgbClr val="319795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923544" y="1615745"/>
            <a:ext cx="228600" cy="228600"/>
          </a:xfrm>
          <a:prstGeom prst="rect">
            <a:avLst/>
          </a:prstGeom>
        </p:spPr>
      </p:pic>
      <p:sp>
        <p:nvSpPr>
          <p:cNvPr id="11" name="Text 8"/>
          <p:cNvSpPr txBox="1"/>
          <p:nvPr/>
        </p:nvSpPr>
        <p:spPr>
          <a:xfrm>
            <a:off x="1419149" y="1410005"/>
            <a:ext cx="2929738" cy="6483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234E5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Sustentabilidade &amp; Inclusão</a:t>
            </a:r>
            <a:endParaRPr lang="en-US" sz="2100" dirty="0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rcRect l="-1648" r="-1648"/>
          <a:stretch/>
        </p:blipFill>
        <p:spPr>
          <a:xfrm>
            <a:off x="809244" y="2535631"/>
            <a:ext cx="171907" cy="190195"/>
          </a:xfrm>
          <a:prstGeom prst="rect">
            <a:avLst/>
          </a:prstGeom>
        </p:spPr>
      </p:pic>
      <p:sp>
        <p:nvSpPr>
          <p:cNvPr id="13" name="Text 9"/>
          <p:cNvSpPr txBox="1"/>
          <p:nvPr/>
        </p:nvSpPr>
        <p:spPr>
          <a:xfrm>
            <a:off x="1114654" y="2478024"/>
            <a:ext cx="2793492" cy="8860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Soluções baseadas na natureza e foco na resiliência climática.</a:t>
            </a:r>
            <a:endParaRPr lang="en-US" sz="1600" dirty="0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809244" y="3643884"/>
            <a:ext cx="190195" cy="190195"/>
          </a:xfrm>
          <a:prstGeom prst="rect">
            <a:avLst/>
          </a:prstGeom>
        </p:spPr>
      </p:pic>
      <p:sp>
        <p:nvSpPr>
          <p:cNvPr id="15" name="Text 10"/>
          <p:cNvSpPr txBox="1"/>
          <p:nvPr/>
        </p:nvSpPr>
        <p:spPr>
          <a:xfrm>
            <a:off x="1133856" y="3587191"/>
            <a:ext cx="2774290" cy="11814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Projeto universal e inclusivo, garantindo acessibilidade integral em todos os espaços.</a:t>
            </a:r>
            <a:endParaRPr lang="en-US" sz="1600" dirty="0"/>
          </a:p>
        </p:txBody>
      </p:sp>
      <p:sp>
        <p:nvSpPr>
          <p:cNvPr id="16" name="Shape 11"/>
          <p:cNvSpPr/>
          <p:nvPr/>
        </p:nvSpPr>
        <p:spPr>
          <a:xfrm>
            <a:off x="4349801" y="1162202"/>
            <a:ext cx="3495751" cy="5238598"/>
          </a:xfrm>
          <a:prstGeom prst="roundRect">
            <a:avLst>
              <a:gd name="adj" fmla="val 2281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39700" dist="38100" dir="16200000" algn="bl" rotWithShape="0">
              <a:srgbClr val="000000">
                <a:alpha val="5000"/>
              </a:srgbClr>
            </a:outerShdw>
          </a:effectLst>
        </p:spPr>
      </p:sp>
      <p:sp>
        <p:nvSpPr>
          <p:cNvPr id="17" name="Shape 12"/>
          <p:cNvSpPr/>
          <p:nvPr/>
        </p:nvSpPr>
        <p:spPr>
          <a:xfrm>
            <a:off x="4349801" y="1162202"/>
            <a:ext cx="3495751" cy="57607"/>
          </a:xfrm>
          <a:prstGeom prst="roundRect">
            <a:avLst>
              <a:gd name="adj" fmla="val 138403"/>
            </a:avLst>
          </a:prstGeom>
          <a:solidFill>
            <a:srgbClr val="805AD5"/>
          </a:solidFill>
          <a:ln w="12700">
            <a:solidFill>
              <a:srgbClr val="805AD5">
                <a:alpha val="0"/>
              </a:srgbClr>
            </a:solidFill>
            <a:prstDash val="solid"/>
          </a:ln>
        </p:spPr>
      </p:sp>
      <p:sp>
        <p:nvSpPr>
          <p:cNvPr id="18" name="Shape 13"/>
          <p:cNvSpPr/>
          <p:nvPr/>
        </p:nvSpPr>
        <p:spPr>
          <a:xfrm>
            <a:off x="4358945" y="1218895"/>
            <a:ext cx="3476549" cy="1037844"/>
          </a:xfrm>
          <a:prstGeom prst="rect">
            <a:avLst/>
          </a:prstGeom>
          <a:solidFill>
            <a:srgbClr val="FAF5FF"/>
          </a:solidFill>
          <a:ln/>
        </p:spPr>
      </p:sp>
      <p:sp>
        <p:nvSpPr>
          <p:cNvPr id="19" name="Shape 14"/>
          <p:cNvSpPr/>
          <p:nvPr/>
        </p:nvSpPr>
        <p:spPr>
          <a:xfrm>
            <a:off x="4358945" y="2247595"/>
            <a:ext cx="3476549" cy="9144"/>
          </a:xfrm>
          <a:prstGeom prst="rect">
            <a:avLst/>
          </a:prstGeom>
          <a:solidFill>
            <a:srgbClr val="000000">
              <a:alpha val="5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Shape 15"/>
          <p:cNvSpPr/>
          <p:nvPr/>
        </p:nvSpPr>
        <p:spPr>
          <a:xfrm>
            <a:off x="4587545" y="1501445"/>
            <a:ext cx="457200" cy="457200"/>
          </a:xfrm>
          <a:prstGeom prst="ellipse">
            <a:avLst/>
          </a:prstGeom>
          <a:solidFill>
            <a:srgbClr val="805AD5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6"/>
          <a:srcRect t="-45" b="-45"/>
          <a:stretch/>
        </p:blipFill>
        <p:spPr>
          <a:xfrm>
            <a:off x="4688129" y="1615745"/>
            <a:ext cx="256946" cy="228600"/>
          </a:xfrm>
          <a:prstGeom prst="rect">
            <a:avLst/>
          </a:prstGeom>
        </p:spPr>
      </p:pic>
      <p:sp>
        <p:nvSpPr>
          <p:cNvPr id="22" name="Text 16"/>
          <p:cNvSpPr txBox="1"/>
          <p:nvPr/>
        </p:nvSpPr>
        <p:spPr>
          <a:xfrm>
            <a:off x="5197450" y="1410005"/>
            <a:ext cx="2506370" cy="6483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44337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Identidade &amp; Materialidade</a:t>
            </a:r>
            <a:endParaRPr lang="en-US" sz="2100" dirty="0"/>
          </a:p>
        </p:txBody>
      </p:sp>
      <p:pic>
        <p:nvPicPr>
          <p:cNvPr id="23" name="Image 4" descr="preencoded.png"/>
          <p:cNvPicPr>
            <a:picLocks noChangeAspect="1"/>
          </p:cNvPicPr>
          <p:nvPr/>
        </p:nvPicPr>
        <p:blipFill>
          <a:blip r:embed="rId7"/>
          <a:srcRect l="-1282" r="-1282"/>
          <a:stretch/>
        </p:blipFill>
        <p:spPr>
          <a:xfrm>
            <a:off x="4587545" y="2535631"/>
            <a:ext cx="219456" cy="190195"/>
          </a:xfrm>
          <a:prstGeom prst="rect">
            <a:avLst/>
          </a:prstGeom>
        </p:spPr>
      </p:pic>
      <p:sp>
        <p:nvSpPr>
          <p:cNvPr id="24" name="Text 17"/>
          <p:cNvSpPr txBox="1"/>
          <p:nvPr/>
        </p:nvSpPr>
        <p:spPr>
          <a:xfrm>
            <a:off x="4940503" y="2478024"/>
            <a:ext cx="2745943" cy="11814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Uso de materiais duráveis, de manutenção simplificada e padronização modular.</a:t>
            </a:r>
            <a:endParaRPr lang="en-US" sz="1600" dirty="0"/>
          </a:p>
        </p:txBody>
      </p:sp>
      <p:pic>
        <p:nvPicPr>
          <p:cNvPr id="25" name="Image 5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4587545" y="3937406"/>
            <a:ext cx="190195" cy="190195"/>
          </a:xfrm>
          <a:prstGeom prst="rect">
            <a:avLst/>
          </a:prstGeom>
        </p:spPr>
      </p:pic>
      <p:sp>
        <p:nvSpPr>
          <p:cNvPr id="26" name="Text 18"/>
          <p:cNvSpPr txBox="1"/>
          <p:nvPr/>
        </p:nvSpPr>
        <p:spPr>
          <a:xfrm>
            <a:off x="4911242" y="3879799"/>
            <a:ext cx="2774290" cy="8860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Integração paisagística com identidade local e paleta de cores coerente.</a:t>
            </a:r>
            <a:endParaRPr lang="en-US" sz="1600" dirty="0"/>
          </a:p>
        </p:txBody>
      </p:sp>
      <p:pic>
        <p:nvPicPr>
          <p:cNvPr id="27" name="Image 6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4587545" y="5045659"/>
            <a:ext cx="190195" cy="190195"/>
          </a:xfrm>
          <a:prstGeom prst="rect">
            <a:avLst/>
          </a:prstGeom>
        </p:spPr>
      </p:pic>
      <p:sp>
        <p:nvSpPr>
          <p:cNvPr id="28" name="Text 19"/>
          <p:cNvSpPr txBox="1"/>
          <p:nvPr/>
        </p:nvSpPr>
        <p:spPr>
          <a:xfrm>
            <a:off x="4911242" y="4988966"/>
            <a:ext cx="2774290" cy="11814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Comunicação visual eficiente e sinalização interpretativa do território.</a:t>
            </a:r>
            <a:endParaRPr lang="en-US" sz="1600" dirty="0"/>
          </a:p>
        </p:txBody>
      </p:sp>
      <p:sp>
        <p:nvSpPr>
          <p:cNvPr id="29" name="Shape 20"/>
          <p:cNvSpPr/>
          <p:nvPr/>
        </p:nvSpPr>
        <p:spPr>
          <a:xfrm>
            <a:off x="8128102" y="1162202"/>
            <a:ext cx="3495751" cy="5238598"/>
          </a:xfrm>
          <a:prstGeom prst="roundRect">
            <a:avLst>
              <a:gd name="adj" fmla="val 2281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39700" dist="38100" dir="16200000" algn="bl" rotWithShape="0">
              <a:srgbClr val="000000">
                <a:alpha val="5000"/>
              </a:srgbClr>
            </a:outerShdw>
          </a:effectLst>
        </p:spPr>
      </p:sp>
      <p:sp>
        <p:nvSpPr>
          <p:cNvPr id="30" name="Shape 21"/>
          <p:cNvSpPr/>
          <p:nvPr/>
        </p:nvSpPr>
        <p:spPr>
          <a:xfrm>
            <a:off x="8128102" y="1162202"/>
            <a:ext cx="3495751" cy="57607"/>
          </a:xfrm>
          <a:prstGeom prst="roundRect">
            <a:avLst>
              <a:gd name="adj" fmla="val 138403"/>
            </a:avLst>
          </a:prstGeom>
          <a:solidFill>
            <a:srgbClr val="3182CE"/>
          </a:solidFill>
          <a:ln w="12700">
            <a:solidFill>
              <a:srgbClr val="3182CE">
                <a:alpha val="0"/>
              </a:srgbClr>
            </a:solidFill>
            <a:prstDash val="solid"/>
          </a:ln>
        </p:spPr>
      </p:sp>
      <p:sp>
        <p:nvSpPr>
          <p:cNvPr id="31" name="Shape 22"/>
          <p:cNvSpPr/>
          <p:nvPr/>
        </p:nvSpPr>
        <p:spPr>
          <a:xfrm>
            <a:off x="8137246" y="1218895"/>
            <a:ext cx="3476549" cy="1037844"/>
          </a:xfrm>
          <a:prstGeom prst="rect">
            <a:avLst/>
          </a:prstGeom>
          <a:solidFill>
            <a:srgbClr val="EBF8FF"/>
          </a:solidFill>
          <a:ln/>
        </p:spPr>
      </p:sp>
      <p:sp>
        <p:nvSpPr>
          <p:cNvPr id="32" name="Shape 23"/>
          <p:cNvSpPr/>
          <p:nvPr/>
        </p:nvSpPr>
        <p:spPr>
          <a:xfrm>
            <a:off x="8137246" y="2247595"/>
            <a:ext cx="3476549" cy="9144"/>
          </a:xfrm>
          <a:prstGeom prst="rect">
            <a:avLst/>
          </a:prstGeom>
          <a:solidFill>
            <a:srgbClr val="000000">
              <a:alpha val="5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Shape 24"/>
          <p:cNvSpPr/>
          <p:nvPr/>
        </p:nvSpPr>
        <p:spPr>
          <a:xfrm>
            <a:off x="8365846" y="1501445"/>
            <a:ext cx="457200" cy="457200"/>
          </a:xfrm>
          <a:prstGeom prst="ellipse">
            <a:avLst/>
          </a:prstGeom>
          <a:solidFill>
            <a:srgbClr val="3182CE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34" name="Image 7" descr="preencoded.png"/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8480146" y="1615745"/>
            <a:ext cx="228600" cy="228600"/>
          </a:xfrm>
          <a:prstGeom prst="rect">
            <a:avLst/>
          </a:prstGeom>
        </p:spPr>
      </p:pic>
      <p:sp>
        <p:nvSpPr>
          <p:cNvPr id="35" name="Text 25"/>
          <p:cNvSpPr txBox="1"/>
          <p:nvPr/>
        </p:nvSpPr>
        <p:spPr>
          <a:xfrm>
            <a:off x="8975750" y="1410005"/>
            <a:ext cx="2506370" cy="6483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2C528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Execução &amp; Gestão</a:t>
            </a:r>
            <a:endParaRPr lang="en-US" sz="2100" dirty="0"/>
          </a:p>
        </p:txBody>
      </p:sp>
      <p:pic>
        <p:nvPicPr>
          <p:cNvPr id="36" name="Image 8" descr="preencoded.png"/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8365846" y="2535631"/>
            <a:ext cx="142646" cy="190195"/>
          </a:xfrm>
          <a:prstGeom prst="rect">
            <a:avLst/>
          </a:prstGeom>
        </p:spPr>
      </p:pic>
      <p:sp>
        <p:nvSpPr>
          <p:cNvPr id="37" name="Text 26"/>
          <p:cNvSpPr txBox="1"/>
          <p:nvPr/>
        </p:nvSpPr>
        <p:spPr>
          <a:xfrm>
            <a:off x="8641994" y="2478024"/>
            <a:ext cx="2821838" cy="11814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Implantação em fases, visando mínima interrupção das atividades da praia.</a:t>
            </a:r>
            <a:endParaRPr lang="en-US" sz="1600" dirty="0"/>
          </a:p>
        </p:txBody>
      </p:sp>
      <p:pic>
        <p:nvPicPr>
          <p:cNvPr id="38" name="Image 9" descr="preencoded.png"/>
          <p:cNvPicPr>
            <a:picLocks noChangeAspect="1"/>
          </p:cNvPicPr>
          <p:nvPr/>
        </p:nvPicPr>
        <p:blipFill>
          <a:blip r:embed="rId12"/>
          <a:srcRect/>
          <a:stretch/>
        </p:blipFill>
        <p:spPr>
          <a:xfrm>
            <a:off x="8365846" y="3937406"/>
            <a:ext cx="142646" cy="190195"/>
          </a:xfrm>
          <a:prstGeom prst="rect">
            <a:avLst/>
          </a:prstGeom>
        </p:spPr>
      </p:pic>
      <p:sp>
        <p:nvSpPr>
          <p:cNvPr id="39" name="Text 27"/>
          <p:cNvSpPr txBox="1"/>
          <p:nvPr/>
        </p:nvSpPr>
        <p:spPr>
          <a:xfrm>
            <a:off x="8641994" y="3879799"/>
            <a:ext cx="2821838" cy="8860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Compatibilização com licenciamento ambiental e monitoramento pós-obra.</a:t>
            </a:r>
            <a:endParaRPr lang="en-US" sz="1600" dirty="0"/>
          </a:p>
        </p:txBody>
      </p:sp>
      <p:pic>
        <p:nvPicPr>
          <p:cNvPr id="40" name="Image 10" descr="preencoded.png"/>
          <p:cNvPicPr>
            <a:picLocks noChangeAspect="1"/>
          </p:cNvPicPr>
          <p:nvPr/>
        </p:nvPicPr>
        <p:blipFill>
          <a:blip r:embed="rId13">
            <a:alphaModFix amt="3000"/>
          </a:blip>
          <a:srcRect l="-8" r="-8"/>
          <a:stretch/>
        </p:blipFill>
        <p:spPr>
          <a:xfrm>
            <a:off x="9334195" y="4572000"/>
            <a:ext cx="2857500" cy="1904695"/>
          </a:xfrm>
          <a:prstGeom prst="rect">
            <a:avLst/>
          </a:prstGeom>
        </p:spPr>
      </p:pic>
      <p:sp>
        <p:nvSpPr>
          <p:cNvPr id="41" name="Shape 28"/>
          <p:cNvSpPr/>
          <p:nvPr/>
        </p:nvSpPr>
        <p:spPr>
          <a:xfrm>
            <a:off x="0" y="6686093"/>
            <a:ext cx="12191695" cy="209398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42" name="Shape 29"/>
          <p:cNvSpPr/>
          <p:nvPr/>
        </p:nvSpPr>
        <p:spPr>
          <a:xfrm>
            <a:off x="0" y="6686093"/>
            <a:ext cx="12191695" cy="9144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>
                <a:alpha val="0"/>
              </a:srgbClr>
            </a:solidFill>
            <a:prstDash val="solid"/>
          </a:ln>
        </p:spPr>
      </p:sp>
      <p:sp>
        <p:nvSpPr>
          <p:cNvPr id="43" name="Text 30"/>
          <p:cNvSpPr txBox="1"/>
          <p:nvPr/>
        </p:nvSpPr>
        <p:spPr>
          <a:xfrm>
            <a:off x="571500" y="6695237"/>
            <a:ext cx="2969971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94A3B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Nova Ponta Negra - 3ª Audiência Pública</a:t>
            </a:r>
            <a:endParaRPr lang="en-US" sz="1000" dirty="0"/>
          </a:p>
        </p:txBody>
      </p:sp>
      <p:sp>
        <p:nvSpPr>
          <p:cNvPr id="44" name="Text 31"/>
          <p:cNvSpPr txBox="1"/>
          <p:nvPr/>
        </p:nvSpPr>
        <p:spPr>
          <a:xfrm>
            <a:off x="9291218" y="6695237"/>
            <a:ext cx="2777033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94A3B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Diretrizes Transversais para o Projeto</a:t>
            </a:r>
            <a:endParaRPr lang="en-US" sz="1000" dirty="0"/>
          </a:p>
        </p:txBody>
      </p:sp>
      <p:sp>
        <p:nvSpPr>
          <p:cNvPr id="45" name="Shape 32"/>
          <p:cNvSpPr/>
          <p:nvPr/>
        </p:nvSpPr>
        <p:spPr>
          <a:xfrm>
            <a:off x="0" y="0"/>
            <a:ext cx="12191695" cy="875995"/>
          </a:xfrm>
          <a:prstGeom prst="rect">
            <a:avLst/>
          </a:prstGeom>
          <a:solidFill>
            <a:srgbClr val="004B87"/>
          </a:solidFill>
          <a:ln/>
        </p:spPr>
      </p:sp>
      <p:sp>
        <p:nvSpPr>
          <p:cNvPr id="46" name="Shape 33"/>
          <p:cNvSpPr/>
          <p:nvPr/>
        </p:nvSpPr>
        <p:spPr>
          <a:xfrm>
            <a:off x="0" y="818388"/>
            <a:ext cx="12191695" cy="57607"/>
          </a:xfrm>
          <a:prstGeom prst="rect">
            <a:avLst/>
          </a:prstGeom>
          <a:solidFill>
            <a:srgbClr val="805AD5"/>
          </a:solidFill>
          <a:ln w="12700">
            <a:solidFill>
              <a:srgbClr val="805AD5">
                <a:alpha val="0"/>
              </a:srgbClr>
            </a:solidFill>
            <a:prstDash val="solid"/>
          </a:ln>
        </p:spPr>
      </p:sp>
      <p:sp>
        <p:nvSpPr>
          <p:cNvPr id="47" name="Shape 34"/>
          <p:cNvSpPr/>
          <p:nvPr/>
        </p:nvSpPr>
        <p:spPr>
          <a:xfrm>
            <a:off x="571500" y="66751"/>
            <a:ext cx="685800" cy="685800"/>
          </a:xfrm>
          <a:prstGeom prst="roundRect">
            <a:avLst>
              <a:gd name="adj" fmla="val 44444"/>
            </a:avLst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48" name="Image 11" descr="preencoded.png"/>
          <p:cNvPicPr>
            <a:picLocks noChangeAspect="1"/>
          </p:cNvPicPr>
          <p:nvPr/>
        </p:nvPicPr>
        <p:blipFill>
          <a:blip r:embed="rId14"/>
          <a:srcRect/>
          <a:stretch/>
        </p:blipFill>
        <p:spPr>
          <a:xfrm>
            <a:off x="743407" y="237744"/>
            <a:ext cx="342900" cy="342900"/>
          </a:xfrm>
          <a:prstGeom prst="rect">
            <a:avLst/>
          </a:prstGeom>
        </p:spPr>
      </p:pic>
      <p:sp>
        <p:nvSpPr>
          <p:cNvPr id="49" name="Text 35"/>
          <p:cNvSpPr txBox="1"/>
          <p:nvPr/>
        </p:nvSpPr>
        <p:spPr>
          <a:xfrm>
            <a:off x="1485900" y="0"/>
            <a:ext cx="50109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Diretrizes Gerais</a:t>
            </a:r>
            <a:endParaRPr lang="en-US" sz="3600" dirty="0"/>
          </a:p>
        </p:txBody>
      </p:sp>
      <p:sp>
        <p:nvSpPr>
          <p:cNvPr id="50" name="Text 36"/>
          <p:cNvSpPr txBox="1"/>
          <p:nvPr/>
        </p:nvSpPr>
        <p:spPr>
          <a:xfrm>
            <a:off x="1485900" y="533095"/>
            <a:ext cx="4934102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kern="0" spc="75" dirty="0">
                <a:solidFill>
                  <a:srgbClr val="E9D8FD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7 Contribuições Identificadas</a:t>
            </a:r>
            <a:endParaRPr lang="en-US" sz="1500" dirty="0"/>
          </a:p>
        </p:txBody>
      </p:sp>
      <p:sp>
        <p:nvSpPr>
          <p:cNvPr id="51" name="Shape 37"/>
          <p:cNvSpPr/>
          <p:nvPr/>
        </p:nvSpPr>
        <p:spPr>
          <a:xfrm>
            <a:off x="10797235" y="228600"/>
            <a:ext cx="828446" cy="362102"/>
          </a:xfrm>
          <a:prstGeom prst="roundRect">
            <a:avLst>
              <a:gd name="adj" fmla="val 53163"/>
            </a:avLst>
          </a:prstGeom>
          <a:solidFill>
            <a:srgbClr val="FFFFFF">
              <a:alpha val="2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2" name="Text 38"/>
          <p:cNvSpPr txBox="1"/>
          <p:nvPr/>
        </p:nvSpPr>
        <p:spPr>
          <a:xfrm>
            <a:off x="10740542" y="228600"/>
            <a:ext cx="886054" cy="362102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152400" tIns="76200" rIns="152400" bIns="76200" rtlCol="0" anchor="ctr"/>
          <a:lstStyle/>
          <a:p>
            <a:pPr marL="0" indent="0" algn="r">
              <a:buNone/>
            </a:pPr>
            <a:r>
              <a:rPr lang="en-US" sz="1200" b="1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Eixo 08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0F4F8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4000500"/>
            <a:ext cx="12191695" cy="2857500"/>
          </a:xfrm>
          <a:custGeom>
            <a:avLst/>
            <a:gdLst/>
            <a:ahLst/>
            <a:cxnLst/>
            <a:rect l="l" t="t" r="r" b="b"/>
            <a:pathLst>
              <a:path w="12191695" h="2857500">
                <a:moveTo>
                  <a:pt x="0" y="1143000"/>
                </a:moveTo>
                <a:lnTo>
                  <a:pt x="12191695" y="0"/>
                </a:lnTo>
                <a:lnTo>
                  <a:pt x="12191695" y="2857500"/>
                </a:lnTo>
                <a:lnTo>
                  <a:pt x="0" y="2857500"/>
                </a:lnTo>
                <a:close/>
              </a:path>
            </a:pathLst>
          </a:custGeom>
          <a:solidFill>
            <a:srgbClr val="E2E8F0">
              <a:alpha val="20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0" y="6527902"/>
            <a:ext cx="12191695" cy="33375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" name="Shape 4"/>
          <p:cNvSpPr/>
          <p:nvPr/>
        </p:nvSpPr>
        <p:spPr>
          <a:xfrm>
            <a:off x="0" y="6527902"/>
            <a:ext cx="12191695" cy="9144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>
                <a:alpha val="0"/>
              </a:srgbClr>
            </a:solidFill>
            <a:prstDash val="solid"/>
          </a:ln>
        </p:spPr>
      </p:sp>
      <p:sp>
        <p:nvSpPr>
          <p:cNvPr id="7" name="Text 5"/>
          <p:cNvSpPr txBox="1"/>
          <p:nvPr/>
        </p:nvSpPr>
        <p:spPr>
          <a:xfrm>
            <a:off x="476402" y="6597396"/>
            <a:ext cx="2969971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94A3B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Nova Ponta Negra - 3ª Audiência Pública</a:t>
            </a:r>
            <a:endParaRPr lang="en-US" sz="1000" dirty="0"/>
          </a:p>
        </p:txBody>
      </p:sp>
      <p:sp>
        <p:nvSpPr>
          <p:cNvPr id="8" name="Text 6"/>
          <p:cNvSpPr txBox="1"/>
          <p:nvPr/>
        </p:nvSpPr>
        <p:spPr>
          <a:xfrm>
            <a:off x="10414102" y="6597396"/>
            <a:ext cx="1553566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94A3B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10 de Março de 2026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76402" y="1222553"/>
            <a:ext cx="2600554" cy="2391156"/>
          </a:xfrm>
          <a:prstGeom prst="roundRect">
            <a:avLst>
              <a:gd name="adj" fmla="val 3657"/>
            </a:avLst>
          </a:prstGeom>
          <a:solidFill>
            <a:srgbClr val="FFFFFF"/>
          </a:solidFill>
          <a:ln/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76402" y="3566160"/>
            <a:ext cx="2600554" cy="47549"/>
          </a:xfrm>
          <a:prstGeom prst="roundRect">
            <a:avLst>
              <a:gd name="adj" fmla="val 183879"/>
            </a:avLst>
          </a:prstGeom>
          <a:solidFill>
            <a:srgbClr val="38A169"/>
          </a:solidFill>
          <a:ln w="12700">
            <a:solidFill>
              <a:srgbClr val="38A169">
                <a:alpha val="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05002" y="1413662"/>
            <a:ext cx="418795" cy="418795"/>
          </a:xfrm>
          <a:prstGeom prst="roundRect">
            <a:avLst>
              <a:gd name="adj" fmla="val 99246"/>
            </a:avLst>
          </a:prstGeom>
          <a:solidFill>
            <a:srgbClr val="F0FFF4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12" name="Image 0" descr="preencoded.png"/>
          <p:cNvPicPr>
            <a:picLocks noChangeAspect="1"/>
          </p:cNvPicPr>
          <p:nvPr/>
        </p:nvPicPr>
        <p:blipFill>
          <a:blip r:embed="rId3"/>
          <a:srcRect l="-1648" r="-1648"/>
          <a:stretch/>
        </p:blipFill>
        <p:spPr>
          <a:xfrm>
            <a:off x="828446" y="1527962"/>
            <a:ext cx="171907" cy="190195"/>
          </a:xfrm>
          <a:prstGeom prst="rect">
            <a:avLst/>
          </a:prstGeom>
        </p:spPr>
      </p:pic>
      <p:sp>
        <p:nvSpPr>
          <p:cNvPr id="13" name="Text 10"/>
          <p:cNvSpPr txBox="1"/>
          <p:nvPr/>
        </p:nvSpPr>
        <p:spPr>
          <a:xfrm>
            <a:off x="2466137" y="1413662"/>
            <a:ext cx="45720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CBD5E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01</a:t>
            </a:r>
            <a:endParaRPr lang="en-US" sz="2700" dirty="0"/>
          </a:p>
        </p:txBody>
      </p:sp>
      <p:sp>
        <p:nvSpPr>
          <p:cNvPr id="14" name="Shape 11"/>
          <p:cNvSpPr/>
          <p:nvPr/>
        </p:nvSpPr>
        <p:spPr>
          <a:xfrm>
            <a:off x="3357677" y="1222553"/>
            <a:ext cx="2600554" cy="2391156"/>
          </a:xfrm>
          <a:prstGeom prst="roundRect">
            <a:avLst>
              <a:gd name="adj" fmla="val 3657"/>
            </a:avLst>
          </a:prstGeom>
          <a:solidFill>
            <a:srgbClr val="FFFFFF"/>
          </a:solidFill>
          <a:ln/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3357677" y="3566160"/>
            <a:ext cx="2600554" cy="47549"/>
          </a:xfrm>
          <a:prstGeom prst="roundRect">
            <a:avLst>
              <a:gd name="adj" fmla="val 183879"/>
            </a:avLst>
          </a:prstGeom>
          <a:solidFill>
            <a:srgbClr val="3182CE"/>
          </a:solidFill>
          <a:ln w="12700">
            <a:solidFill>
              <a:srgbClr val="3182CE">
                <a:alpha val="0"/>
              </a:srgbClr>
            </a:solidFill>
            <a:prstDash val="solid"/>
          </a:ln>
        </p:spPr>
      </p:sp>
      <p:sp>
        <p:nvSpPr>
          <p:cNvPr id="16" name="Shape 13"/>
          <p:cNvSpPr/>
          <p:nvPr/>
        </p:nvSpPr>
        <p:spPr>
          <a:xfrm>
            <a:off x="3586277" y="1413662"/>
            <a:ext cx="418795" cy="418795"/>
          </a:xfrm>
          <a:prstGeom prst="roundRect">
            <a:avLst>
              <a:gd name="adj" fmla="val 99246"/>
            </a:avLst>
          </a:prstGeom>
          <a:solidFill>
            <a:srgbClr val="EBF8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17" name="Image 1" descr="preencoded.png"/>
          <p:cNvPicPr>
            <a:picLocks noChangeAspect="1"/>
          </p:cNvPicPr>
          <p:nvPr/>
        </p:nvPicPr>
        <p:blipFill>
          <a:blip r:embed="rId4"/>
          <a:srcRect l="-1282" r="-1282"/>
          <a:stretch/>
        </p:blipFill>
        <p:spPr>
          <a:xfrm>
            <a:off x="3685946" y="1527962"/>
            <a:ext cx="219456" cy="190195"/>
          </a:xfrm>
          <a:prstGeom prst="rect">
            <a:avLst/>
          </a:prstGeom>
        </p:spPr>
      </p:pic>
      <p:sp>
        <p:nvSpPr>
          <p:cNvPr id="18" name="Text 14"/>
          <p:cNvSpPr txBox="1"/>
          <p:nvPr/>
        </p:nvSpPr>
        <p:spPr>
          <a:xfrm>
            <a:off x="5282489" y="1413662"/>
            <a:ext cx="523951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CBD5E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02</a:t>
            </a:r>
            <a:endParaRPr lang="en-US" sz="2700" dirty="0"/>
          </a:p>
        </p:txBody>
      </p:sp>
      <p:sp>
        <p:nvSpPr>
          <p:cNvPr id="19" name="Shape 15"/>
          <p:cNvSpPr/>
          <p:nvPr/>
        </p:nvSpPr>
        <p:spPr>
          <a:xfrm>
            <a:off x="6238951" y="1222553"/>
            <a:ext cx="2600554" cy="2391156"/>
          </a:xfrm>
          <a:prstGeom prst="roundRect">
            <a:avLst>
              <a:gd name="adj" fmla="val 3657"/>
            </a:avLst>
          </a:prstGeom>
          <a:solidFill>
            <a:srgbClr val="FFFFFF"/>
          </a:solidFill>
          <a:ln/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6238951" y="3566160"/>
            <a:ext cx="2600554" cy="47549"/>
          </a:xfrm>
          <a:prstGeom prst="roundRect">
            <a:avLst>
              <a:gd name="adj" fmla="val 183879"/>
            </a:avLst>
          </a:prstGeom>
          <a:solidFill>
            <a:srgbClr val="805AD5"/>
          </a:solidFill>
          <a:ln w="12700">
            <a:solidFill>
              <a:srgbClr val="805AD5">
                <a:alpha val="0"/>
              </a:srgbClr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6467551" y="1413662"/>
            <a:ext cx="418795" cy="418795"/>
          </a:xfrm>
          <a:prstGeom prst="roundRect">
            <a:avLst>
              <a:gd name="adj" fmla="val 99246"/>
            </a:avLst>
          </a:prstGeom>
          <a:solidFill>
            <a:srgbClr val="FAF5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6581851" y="1527962"/>
            <a:ext cx="190195" cy="190195"/>
          </a:xfrm>
          <a:prstGeom prst="rect">
            <a:avLst/>
          </a:prstGeom>
        </p:spPr>
      </p:pic>
      <p:sp>
        <p:nvSpPr>
          <p:cNvPr id="23" name="Text 18"/>
          <p:cNvSpPr txBox="1"/>
          <p:nvPr/>
        </p:nvSpPr>
        <p:spPr>
          <a:xfrm>
            <a:off x="8161020" y="1413662"/>
            <a:ext cx="523951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CBD5E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03</a:t>
            </a:r>
            <a:endParaRPr lang="en-US" sz="2700" dirty="0"/>
          </a:p>
        </p:txBody>
      </p:sp>
      <p:sp>
        <p:nvSpPr>
          <p:cNvPr id="24" name="Shape 19"/>
          <p:cNvSpPr/>
          <p:nvPr/>
        </p:nvSpPr>
        <p:spPr>
          <a:xfrm>
            <a:off x="9120226" y="1222553"/>
            <a:ext cx="2600554" cy="2391156"/>
          </a:xfrm>
          <a:prstGeom prst="roundRect">
            <a:avLst>
              <a:gd name="adj" fmla="val 3657"/>
            </a:avLst>
          </a:prstGeom>
          <a:solidFill>
            <a:srgbClr val="FFFFFF"/>
          </a:solidFill>
          <a:ln/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</p:sp>
      <p:sp>
        <p:nvSpPr>
          <p:cNvPr id="25" name="Shape 20"/>
          <p:cNvSpPr/>
          <p:nvPr/>
        </p:nvSpPr>
        <p:spPr>
          <a:xfrm>
            <a:off x="9120226" y="3566160"/>
            <a:ext cx="2600554" cy="47549"/>
          </a:xfrm>
          <a:prstGeom prst="roundRect">
            <a:avLst>
              <a:gd name="adj" fmla="val 183879"/>
            </a:avLst>
          </a:prstGeom>
          <a:solidFill>
            <a:srgbClr val="ED8936"/>
          </a:solidFill>
          <a:ln w="12700">
            <a:solidFill>
              <a:srgbClr val="ED8936">
                <a:alpha val="0"/>
              </a:srgbClr>
            </a:solidFill>
            <a:prstDash val="solid"/>
          </a:ln>
        </p:spPr>
      </p:sp>
      <p:sp>
        <p:nvSpPr>
          <p:cNvPr id="26" name="Shape 21"/>
          <p:cNvSpPr/>
          <p:nvPr/>
        </p:nvSpPr>
        <p:spPr>
          <a:xfrm>
            <a:off x="9348826" y="1413662"/>
            <a:ext cx="418795" cy="418795"/>
          </a:xfrm>
          <a:prstGeom prst="roundRect">
            <a:avLst>
              <a:gd name="adj" fmla="val 99246"/>
            </a:avLst>
          </a:prstGeom>
          <a:solidFill>
            <a:srgbClr val="FFFAF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27" name="Image 3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9463126" y="1527962"/>
            <a:ext cx="190195" cy="190195"/>
          </a:xfrm>
          <a:prstGeom prst="rect">
            <a:avLst/>
          </a:prstGeom>
        </p:spPr>
      </p:pic>
      <p:sp>
        <p:nvSpPr>
          <p:cNvPr id="28" name="Text 22"/>
          <p:cNvSpPr txBox="1"/>
          <p:nvPr/>
        </p:nvSpPr>
        <p:spPr>
          <a:xfrm>
            <a:off x="11005718" y="1413662"/>
            <a:ext cx="562356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CBD5E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04</a:t>
            </a:r>
            <a:endParaRPr lang="en-US" sz="2700" dirty="0"/>
          </a:p>
        </p:txBody>
      </p:sp>
      <p:sp>
        <p:nvSpPr>
          <p:cNvPr id="29" name="Shape 23"/>
          <p:cNvSpPr/>
          <p:nvPr/>
        </p:nvSpPr>
        <p:spPr>
          <a:xfrm>
            <a:off x="476402" y="3899002"/>
            <a:ext cx="2600554" cy="2391156"/>
          </a:xfrm>
          <a:prstGeom prst="roundRect">
            <a:avLst>
              <a:gd name="adj" fmla="val 3657"/>
            </a:avLst>
          </a:prstGeom>
          <a:solidFill>
            <a:srgbClr val="FFFFFF"/>
          </a:solidFill>
          <a:ln/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</p:sp>
      <p:sp>
        <p:nvSpPr>
          <p:cNvPr id="30" name="Shape 24"/>
          <p:cNvSpPr/>
          <p:nvPr/>
        </p:nvSpPr>
        <p:spPr>
          <a:xfrm>
            <a:off x="476402" y="6242609"/>
            <a:ext cx="2600554" cy="47549"/>
          </a:xfrm>
          <a:prstGeom prst="roundRect">
            <a:avLst>
              <a:gd name="adj" fmla="val 183879"/>
            </a:avLst>
          </a:prstGeom>
          <a:solidFill>
            <a:srgbClr val="E53E3E"/>
          </a:solidFill>
          <a:ln w="12700">
            <a:solidFill>
              <a:srgbClr val="E53E3E">
                <a:alpha val="0"/>
              </a:srgbClr>
            </a:solidFill>
            <a:prstDash val="solid"/>
          </a:ln>
        </p:spPr>
      </p:sp>
      <p:sp>
        <p:nvSpPr>
          <p:cNvPr id="31" name="Shape 25"/>
          <p:cNvSpPr/>
          <p:nvPr/>
        </p:nvSpPr>
        <p:spPr>
          <a:xfrm>
            <a:off x="705002" y="4090111"/>
            <a:ext cx="418795" cy="418795"/>
          </a:xfrm>
          <a:prstGeom prst="roundRect">
            <a:avLst>
              <a:gd name="adj" fmla="val 99246"/>
            </a:avLst>
          </a:prstGeom>
          <a:solidFill>
            <a:srgbClr val="FFF5F5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32" name="Image 4" descr="preencoded.png"/>
          <p:cNvPicPr>
            <a:picLocks noChangeAspect="1"/>
          </p:cNvPicPr>
          <p:nvPr/>
        </p:nvPicPr>
        <p:blipFill>
          <a:blip r:embed="rId7"/>
          <a:srcRect l="-1282" r="-1282"/>
          <a:stretch/>
        </p:blipFill>
        <p:spPr>
          <a:xfrm>
            <a:off x="804672" y="4204411"/>
            <a:ext cx="219456" cy="190195"/>
          </a:xfrm>
          <a:prstGeom prst="rect">
            <a:avLst/>
          </a:prstGeom>
        </p:spPr>
      </p:pic>
      <p:sp>
        <p:nvSpPr>
          <p:cNvPr id="33" name="Text 26"/>
          <p:cNvSpPr txBox="1"/>
          <p:nvPr/>
        </p:nvSpPr>
        <p:spPr>
          <a:xfrm>
            <a:off x="2393899" y="4090111"/>
            <a:ext cx="53401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CBD5E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05</a:t>
            </a:r>
            <a:endParaRPr lang="en-US" sz="2700" dirty="0"/>
          </a:p>
        </p:txBody>
      </p:sp>
      <p:sp>
        <p:nvSpPr>
          <p:cNvPr id="34" name="Shape 27"/>
          <p:cNvSpPr/>
          <p:nvPr/>
        </p:nvSpPr>
        <p:spPr>
          <a:xfrm>
            <a:off x="3357677" y="3899002"/>
            <a:ext cx="2600554" cy="2391156"/>
          </a:xfrm>
          <a:prstGeom prst="roundRect">
            <a:avLst>
              <a:gd name="adj" fmla="val 3657"/>
            </a:avLst>
          </a:prstGeom>
          <a:solidFill>
            <a:srgbClr val="FFFFFF"/>
          </a:solidFill>
          <a:ln/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</p:sp>
      <p:sp>
        <p:nvSpPr>
          <p:cNvPr id="35" name="Shape 28"/>
          <p:cNvSpPr/>
          <p:nvPr/>
        </p:nvSpPr>
        <p:spPr>
          <a:xfrm>
            <a:off x="3357677" y="6242609"/>
            <a:ext cx="2600554" cy="47549"/>
          </a:xfrm>
          <a:prstGeom prst="roundRect">
            <a:avLst>
              <a:gd name="adj" fmla="val 183879"/>
            </a:avLst>
          </a:prstGeom>
          <a:solidFill>
            <a:srgbClr val="00A896"/>
          </a:solidFill>
          <a:ln w="12700">
            <a:solidFill>
              <a:srgbClr val="00A896">
                <a:alpha val="0"/>
              </a:srgbClr>
            </a:solidFill>
            <a:prstDash val="solid"/>
          </a:ln>
        </p:spPr>
      </p:sp>
      <p:sp>
        <p:nvSpPr>
          <p:cNvPr id="36" name="Shape 29"/>
          <p:cNvSpPr/>
          <p:nvPr/>
        </p:nvSpPr>
        <p:spPr>
          <a:xfrm>
            <a:off x="3586277" y="4090111"/>
            <a:ext cx="418795" cy="418795"/>
          </a:xfrm>
          <a:prstGeom prst="roundRect">
            <a:avLst>
              <a:gd name="adj" fmla="val 99246"/>
            </a:avLst>
          </a:prstGeom>
          <a:solidFill>
            <a:srgbClr val="E6FFFA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37" name="Image 5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3676802" y="4204411"/>
            <a:ext cx="237744" cy="190195"/>
          </a:xfrm>
          <a:prstGeom prst="rect">
            <a:avLst/>
          </a:prstGeom>
        </p:spPr>
      </p:pic>
      <p:sp>
        <p:nvSpPr>
          <p:cNvPr id="38" name="Text 30"/>
          <p:cNvSpPr txBox="1"/>
          <p:nvPr/>
        </p:nvSpPr>
        <p:spPr>
          <a:xfrm>
            <a:off x="5260543" y="4090111"/>
            <a:ext cx="543154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CBD5E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06</a:t>
            </a:r>
            <a:endParaRPr lang="en-US" sz="2700" dirty="0"/>
          </a:p>
        </p:txBody>
      </p:sp>
      <p:sp>
        <p:nvSpPr>
          <p:cNvPr id="39" name="Shape 31"/>
          <p:cNvSpPr/>
          <p:nvPr/>
        </p:nvSpPr>
        <p:spPr>
          <a:xfrm>
            <a:off x="6238951" y="3899002"/>
            <a:ext cx="2600554" cy="2391156"/>
          </a:xfrm>
          <a:prstGeom prst="roundRect">
            <a:avLst>
              <a:gd name="adj" fmla="val 3657"/>
            </a:avLst>
          </a:prstGeom>
          <a:solidFill>
            <a:srgbClr val="FFFFFF"/>
          </a:solidFill>
          <a:ln/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</p:sp>
      <p:sp>
        <p:nvSpPr>
          <p:cNvPr id="40" name="Shape 32"/>
          <p:cNvSpPr/>
          <p:nvPr/>
        </p:nvSpPr>
        <p:spPr>
          <a:xfrm>
            <a:off x="6238951" y="6242609"/>
            <a:ext cx="2600554" cy="47549"/>
          </a:xfrm>
          <a:prstGeom prst="roundRect">
            <a:avLst>
              <a:gd name="adj" fmla="val 183879"/>
            </a:avLst>
          </a:prstGeom>
          <a:solidFill>
            <a:srgbClr val="D69E2E"/>
          </a:solidFill>
          <a:ln w="12700">
            <a:solidFill>
              <a:srgbClr val="D69E2E">
                <a:alpha val="0"/>
              </a:srgbClr>
            </a:solidFill>
            <a:prstDash val="solid"/>
          </a:ln>
        </p:spPr>
      </p:sp>
      <p:sp>
        <p:nvSpPr>
          <p:cNvPr id="41" name="Shape 33"/>
          <p:cNvSpPr/>
          <p:nvPr/>
        </p:nvSpPr>
        <p:spPr>
          <a:xfrm>
            <a:off x="6467551" y="4090111"/>
            <a:ext cx="418795" cy="418795"/>
          </a:xfrm>
          <a:prstGeom prst="roundRect">
            <a:avLst>
              <a:gd name="adj" fmla="val 99246"/>
            </a:avLst>
          </a:prstGeom>
          <a:solidFill>
            <a:srgbClr val="FFFFF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42" name="Image 6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6581851" y="4204411"/>
            <a:ext cx="190195" cy="190195"/>
          </a:xfrm>
          <a:prstGeom prst="rect">
            <a:avLst/>
          </a:prstGeom>
        </p:spPr>
      </p:pic>
      <p:sp>
        <p:nvSpPr>
          <p:cNvPr id="43" name="Text 34"/>
          <p:cNvSpPr txBox="1"/>
          <p:nvPr/>
        </p:nvSpPr>
        <p:spPr>
          <a:xfrm>
            <a:off x="8147304" y="4090111"/>
            <a:ext cx="543154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CBD5E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07</a:t>
            </a:r>
            <a:endParaRPr lang="en-US" sz="2700" dirty="0"/>
          </a:p>
        </p:txBody>
      </p:sp>
      <p:sp>
        <p:nvSpPr>
          <p:cNvPr id="44" name="Shape 35"/>
          <p:cNvSpPr/>
          <p:nvPr/>
        </p:nvSpPr>
        <p:spPr>
          <a:xfrm>
            <a:off x="9120226" y="3899002"/>
            <a:ext cx="2600554" cy="2391156"/>
          </a:xfrm>
          <a:prstGeom prst="roundRect">
            <a:avLst>
              <a:gd name="adj" fmla="val 3657"/>
            </a:avLst>
          </a:prstGeom>
          <a:solidFill>
            <a:srgbClr val="FFFFFF"/>
          </a:solidFill>
          <a:ln/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</p:sp>
      <p:sp>
        <p:nvSpPr>
          <p:cNvPr id="45" name="Shape 36"/>
          <p:cNvSpPr/>
          <p:nvPr/>
        </p:nvSpPr>
        <p:spPr>
          <a:xfrm>
            <a:off x="9120226" y="6242609"/>
            <a:ext cx="2600554" cy="47549"/>
          </a:xfrm>
          <a:prstGeom prst="roundRect">
            <a:avLst>
              <a:gd name="adj" fmla="val 183879"/>
            </a:avLst>
          </a:prstGeom>
          <a:solidFill>
            <a:srgbClr val="4A5568"/>
          </a:solidFill>
          <a:ln w="12700">
            <a:solidFill>
              <a:srgbClr val="4A5568">
                <a:alpha val="0"/>
              </a:srgbClr>
            </a:solidFill>
            <a:prstDash val="solid"/>
          </a:ln>
        </p:spPr>
      </p:sp>
      <p:sp>
        <p:nvSpPr>
          <p:cNvPr id="46" name="Shape 37"/>
          <p:cNvSpPr/>
          <p:nvPr/>
        </p:nvSpPr>
        <p:spPr>
          <a:xfrm>
            <a:off x="9348826" y="4090111"/>
            <a:ext cx="418795" cy="418795"/>
          </a:xfrm>
          <a:prstGeom prst="roundRect">
            <a:avLst>
              <a:gd name="adj" fmla="val 99246"/>
            </a:avLst>
          </a:prstGeom>
          <a:solidFill>
            <a:srgbClr val="F7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47" name="Image 7" descr="preencoded.png"/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9463126" y="4204411"/>
            <a:ext cx="190195" cy="190195"/>
          </a:xfrm>
          <a:prstGeom prst="rect">
            <a:avLst/>
          </a:prstGeom>
        </p:spPr>
      </p:pic>
      <p:sp>
        <p:nvSpPr>
          <p:cNvPr id="48" name="Text 38"/>
          <p:cNvSpPr txBox="1"/>
          <p:nvPr/>
        </p:nvSpPr>
        <p:spPr>
          <a:xfrm>
            <a:off x="11017606" y="4090111"/>
            <a:ext cx="553212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CBD5E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08</a:t>
            </a:r>
            <a:endParaRPr lang="en-US" sz="2700" dirty="0"/>
          </a:p>
        </p:txBody>
      </p:sp>
      <p:sp>
        <p:nvSpPr>
          <p:cNvPr id="49" name="Text 39"/>
          <p:cNvSpPr txBox="1"/>
          <p:nvPr/>
        </p:nvSpPr>
        <p:spPr>
          <a:xfrm>
            <a:off x="705002" y="2089404"/>
            <a:ext cx="2229307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2D374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Arborização e conforto térmico como prioridade transversal.</a:t>
            </a:r>
            <a:endParaRPr lang="en-US" sz="1800" dirty="0"/>
          </a:p>
        </p:txBody>
      </p:sp>
      <p:sp>
        <p:nvSpPr>
          <p:cNvPr id="50" name="Text 40"/>
          <p:cNvSpPr txBox="1"/>
          <p:nvPr/>
        </p:nvSpPr>
        <p:spPr>
          <a:xfrm>
            <a:off x="3586277" y="1946758"/>
            <a:ext cx="2229307" cy="1429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2D374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Drenagem: soluções estruturais + infraestrutura verde.</a:t>
            </a:r>
            <a:endParaRPr lang="en-US" sz="1800" dirty="0"/>
          </a:p>
        </p:txBody>
      </p:sp>
      <p:sp>
        <p:nvSpPr>
          <p:cNvPr id="51" name="Text 41"/>
          <p:cNvSpPr txBox="1"/>
          <p:nvPr/>
        </p:nvSpPr>
        <p:spPr>
          <a:xfrm>
            <a:off x="6467551" y="2089404"/>
            <a:ext cx="2229307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2D374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Acessibilidade universal do calçadão até o banho de mar.</a:t>
            </a:r>
            <a:endParaRPr lang="en-US" sz="1800" dirty="0"/>
          </a:p>
        </p:txBody>
      </p:sp>
      <p:sp>
        <p:nvSpPr>
          <p:cNvPr id="52" name="Text 42"/>
          <p:cNvSpPr txBox="1"/>
          <p:nvPr/>
        </p:nvSpPr>
        <p:spPr>
          <a:xfrm>
            <a:off x="9348826" y="2089404"/>
            <a:ext cx="2229307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2D374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Ordenamento dos usos por trechos para reduzir conflitos.</a:t>
            </a:r>
            <a:endParaRPr lang="en-US" sz="1800" dirty="0"/>
          </a:p>
        </p:txBody>
      </p:sp>
      <p:sp>
        <p:nvSpPr>
          <p:cNvPr id="53" name="Text 43"/>
          <p:cNvSpPr txBox="1"/>
          <p:nvPr/>
        </p:nvSpPr>
        <p:spPr>
          <a:xfrm>
            <a:off x="705002" y="4765853"/>
            <a:ext cx="2229307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2D374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Valorização da cultura local para fortalecer a identidade.</a:t>
            </a:r>
            <a:endParaRPr lang="en-US" sz="1800" dirty="0"/>
          </a:p>
        </p:txBody>
      </p:sp>
      <p:sp>
        <p:nvSpPr>
          <p:cNvPr id="54" name="Text 44"/>
          <p:cNvSpPr txBox="1"/>
          <p:nvPr/>
        </p:nvSpPr>
        <p:spPr>
          <a:xfrm>
            <a:off x="3586277" y="4765853"/>
            <a:ext cx="2229307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2D374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Governança participativa contínua via Comitê Gestor.</a:t>
            </a:r>
            <a:endParaRPr lang="en-US" sz="1800" dirty="0"/>
          </a:p>
        </p:txBody>
      </p:sp>
      <p:sp>
        <p:nvSpPr>
          <p:cNvPr id="55" name="Text 45"/>
          <p:cNvSpPr txBox="1"/>
          <p:nvPr/>
        </p:nvSpPr>
        <p:spPr>
          <a:xfrm>
            <a:off x="6467551" y="4909414"/>
            <a:ext cx="2229307" cy="8577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2D374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Integração física com a Via Costeira e a Vila.</a:t>
            </a:r>
            <a:endParaRPr lang="en-US" sz="1800" dirty="0"/>
          </a:p>
        </p:txBody>
      </p:sp>
      <p:sp>
        <p:nvSpPr>
          <p:cNvPr id="56" name="Text 46"/>
          <p:cNvSpPr txBox="1"/>
          <p:nvPr/>
        </p:nvSpPr>
        <p:spPr>
          <a:xfrm>
            <a:off x="9348826" y="4765853"/>
            <a:ext cx="2229307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2D374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Monitoramento ambiental constante pós-implantação.</a:t>
            </a:r>
            <a:endParaRPr lang="en-US" sz="1800" dirty="0"/>
          </a:p>
        </p:txBody>
      </p:sp>
      <p:sp>
        <p:nvSpPr>
          <p:cNvPr id="57" name="Shape 47"/>
          <p:cNvSpPr/>
          <p:nvPr/>
        </p:nvSpPr>
        <p:spPr>
          <a:xfrm>
            <a:off x="0" y="0"/>
            <a:ext cx="12191695" cy="990295"/>
          </a:xfrm>
          <a:prstGeom prst="rect">
            <a:avLst/>
          </a:prstGeom>
          <a:solidFill>
            <a:srgbClr val="004B87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101600" dist="38100" dir="16200000" algn="bl" rotWithShape="0">
              <a:srgbClr val="000000">
                <a:alpha val="15000"/>
              </a:srgbClr>
            </a:outerShdw>
          </a:effectLst>
        </p:spPr>
      </p:sp>
      <p:sp>
        <p:nvSpPr>
          <p:cNvPr id="58" name="Shape 48"/>
          <p:cNvSpPr/>
          <p:nvPr/>
        </p:nvSpPr>
        <p:spPr>
          <a:xfrm>
            <a:off x="0" y="927202"/>
            <a:ext cx="12191695" cy="57607"/>
          </a:xfrm>
          <a:prstGeom prst="rect">
            <a:avLst/>
          </a:prstGeom>
          <a:solidFill>
            <a:srgbClr val="00A896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9" name="Text 49"/>
          <p:cNvSpPr txBox="1"/>
          <p:nvPr/>
        </p:nvSpPr>
        <p:spPr>
          <a:xfrm>
            <a:off x="476402" y="77724"/>
            <a:ext cx="5853989" cy="4956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900" b="1" kern="0" spc="-75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Principais Insights</a:t>
            </a:r>
            <a:endParaRPr lang="en-US" sz="3900" dirty="0"/>
          </a:p>
        </p:txBody>
      </p:sp>
      <p:pic>
        <p:nvPicPr>
          <p:cNvPr id="60" name="Image 8" descr="preencoded.png"/>
          <p:cNvPicPr>
            <a:picLocks noChangeAspect="1"/>
          </p:cNvPicPr>
          <p:nvPr/>
        </p:nvPicPr>
        <p:blipFill>
          <a:blip r:embed="rId11"/>
          <a:srcRect l="-86" r="-86"/>
          <a:stretch/>
        </p:blipFill>
        <p:spPr>
          <a:xfrm>
            <a:off x="11315700" y="235001"/>
            <a:ext cx="400507" cy="533095"/>
          </a:xfrm>
          <a:prstGeom prst="rect">
            <a:avLst/>
          </a:prstGeom>
        </p:spPr>
      </p:pic>
      <p:sp>
        <p:nvSpPr>
          <p:cNvPr id="61" name="Text 50"/>
          <p:cNvSpPr txBox="1"/>
          <p:nvPr/>
        </p:nvSpPr>
        <p:spPr>
          <a:xfrm>
            <a:off x="476402" y="620878"/>
            <a:ext cx="5591556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kern="0" spc="150" dirty="0">
                <a:solidFill>
                  <a:srgbClr val="E0CDA9">
                    <a:alpha val="90000"/>
                  </a:srgbClr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Aprendizados e Diretrizes</a:t>
            </a:r>
            <a:endParaRPr lang="en-US" sz="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952805"/>
            <a:ext cx="12191695" cy="5524805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rcRect t="-398" b="-398"/>
          <a:stretch/>
        </p:blipFill>
        <p:spPr>
          <a:xfrm>
            <a:off x="1047902" y="2714854"/>
            <a:ext cx="10096805" cy="57607"/>
          </a:xfrm>
          <a:prstGeom prst="rect">
            <a:avLst/>
          </a:prstGeom>
        </p:spPr>
      </p:pic>
      <p:pic>
        <p:nvPicPr>
          <p:cNvPr id="6" name="Image 1" descr="preencoded.png"/>
          <p:cNvPicPr>
            <a:picLocks noChangeAspect="1"/>
          </p:cNvPicPr>
          <p:nvPr/>
        </p:nvPicPr>
        <p:blipFill>
          <a:blip r:embed="rId4"/>
          <a:srcRect t="-22" b="-22"/>
          <a:stretch/>
        </p:blipFill>
        <p:spPr>
          <a:xfrm>
            <a:off x="7859268" y="5333695"/>
            <a:ext cx="3761842" cy="857707"/>
          </a:xfrm>
          <a:prstGeom prst="rect">
            <a:avLst/>
          </a:prstGeom>
        </p:spPr>
      </p:pic>
      <p:pic>
        <p:nvPicPr>
          <p:cNvPr id="7" name="Image 2" descr="preencoded.png"/>
          <p:cNvPicPr>
            <a:picLocks noChangeAspect="1"/>
          </p:cNvPicPr>
          <p:nvPr/>
        </p:nvPicPr>
        <p:blipFill>
          <a:blip r:embed="rId5"/>
          <a:srcRect l="-107" r="-107"/>
          <a:stretch/>
        </p:blipFill>
        <p:spPr>
          <a:xfrm>
            <a:off x="8087868" y="5609844"/>
            <a:ext cx="267005" cy="304495"/>
          </a:xfrm>
          <a:prstGeom prst="rect">
            <a:avLst/>
          </a:prstGeom>
        </p:spPr>
      </p:pic>
      <p:sp>
        <p:nvSpPr>
          <p:cNvPr id="8" name="Text 3"/>
          <p:cNvSpPr txBox="1"/>
          <p:nvPr/>
        </p:nvSpPr>
        <p:spPr>
          <a:xfrm>
            <a:off x="8506663" y="5486400"/>
            <a:ext cx="3001061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Meta da Gestão</a:t>
            </a:r>
            <a:endParaRPr lang="en-US" sz="1500" dirty="0"/>
          </a:p>
        </p:txBody>
      </p:sp>
      <p:sp>
        <p:nvSpPr>
          <p:cNvPr id="9" name="Text 4"/>
          <p:cNvSpPr txBox="1"/>
          <p:nvPr/>
        </p:nvSpPr>
        <p:spPr>
          <a:xfrm>
            <a:off x="8506663" y="5810098"/>
            <a:ext cx="343357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A0AEC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Concluir etapas administrativas em 2026</a:t>
            </a:r>
            <a:endParaRPr lang="en-US" sz="1200" dirty="0"/>
          </a:p>
        </p:txBody>
      </p:sp>
      <p:pic>
        <p:nvPicPr>
          <p:cNvPr id="10" name="Image 3" descr="preencoded.png"/>
          <p:cNvPicPr>
            <a:picLocks noChangeAspect="1"/>
          </p:cNvPicPr>
          <p:nvPr/>
        </p:nvPicPr>
        <p:blipFill>
          <a:blip r:embed="rId6"/>
          <a:srcRect t="-386" b="-386"/>
          <a:stretch/>
        </p:blipFill>
        <p:spPr>
          <a:xfrm>
            <a:off x="1047902" y="2714854"/>
            <a:ext cx="1657807" cy="57607"/>
          </a:xfrm>
          <a:prstGeom prst="rect">
            <a:avLst/>
          </a:prstGeom>
        </p:spPr>
      </p:pic>
      <p:pic>
        <p:nvPicPr>
          <p:cNvPr id="11" name="Image 4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1095451" y="2333549"/>
            <a:ext cx="857707" cy="857707"/>
          </a:xfrm>
          <a:prstGeom prst="rect">
            <a:avLst/>
          </a:prstGeom>
        </p:spPr>
      </p:pic>
      <p:pic>
        <p:nvPicPr>
          <p:cNvPr id="12" name="Image 5" descr="preencoded.png"/>
          <p:cNvPicPr>
            <a:picLocks noChangeAspect="1"/>
          </p:cNvPicPr>
          <p:nvPr/>
        </p:nvPicPr>
        <p:blipFill>
          <a:blip r:embed="rId8"/>
          <a:srcRect l="-607" r="-607"/>
          <a:stretch/>
        </p:blipFill>
        <p:spPr>
          <a:xfrm>
            <a:off x="1328623" y="2590495"/>
            <a:ext cx="390449" cy="342900"/>
          </a:xfrm>
          <a:prstGeom prst="rect">
            <a:avLst/>
          </a:prstGeom>
        </p:spPr>
      </p:pic>
      <p:sp>
        <p:nvSpPr>
          <p:cNvPr id="13" name="Shape 5"/>
          <p:cNvSpPr/>
          <p:nvPr/>
        </p:nvSpPr>
        <p:spPr>
          <a:xfrm>
            <a:off x="571500" y="3381451"/>
            <a:ext cx="1904695" cy="1914754"/>
          </a:xfrm>
          <a:prstGeom prst="roundRect">
            <a:avLst>
              <a:gd name="adj" fmla="val 3841"/>
            </a:avLst>
          </a:prstGeom>
          <a:solidFill>
            <a:srgbClr val="FFFFFF"/>
          </a:solidFill>
          <a:ln/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</p:sp>
      <p:sp>
        <p:nvSpPr>
          <p:cNvPr id="14" name="Shape 6"/>
          <p:cNvSpPr/>
          <p:nvPr/>
        </p:nvSpPr>
        <p:spPr>
          <a:xfrm>
            <a:off x="571500" y="3381451"/>
            <a:ext cx="1904695" cy="47549"/>
          </a:xfrm>
          <a:prstGeom prst="roundRect">
            <a:avLst>
              <a:gd name="adj" fmla="val 153846"/>
            </a:avLst>
          </a:prstGeom>
          <a:solidFill>
            <a:srgbClr val="00A896"/>
          </a:solidFill>
          <a:ln w="12700">
            <a:solidFill>
              <a:srgbClr val="00A896">
                <a:alpha val="0"/>
              </a:srgbClr>
            </a:solidFill>
            <a:prstDash val="solid"/>
          </a:ln>
        </p:spPr>
      </p:sp>
      <p:sp>
        <p:nvSpPr>
          <p:cNvPr id="15" name="Text 7"/>
          <p:cNvSpPr txBox="1"/>
          <p:nvPr/>
        </p:nvSpPr>
        <p:spPr>
          <a:xfrm>
            <a:off x="685800" y="3581705"/>
            <a:ext cx="1677010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04B8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Março 2026</a:t>
            </a:r>
            <a:endParaRPr lang="en-US" sz="1300" dirty="0"/>
          </a:p>
        </p:txBody>
      </p:sp>
      <p:sp>
        <p:nvSpPr>
          <p:cNvPr id="16" name="Text 8"/>
          <p:cNvSpPr txBox="1"/>
          <p:nvPr/>
        </p:nvSpPr>
        <p:spPr>
          <a:xfrm>
            <a:off x="692201" y="3895344"/>
            <a:ext cx="1664208" cy="5056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2D374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Lançamento do Edital</a:t>
            </a:r>
            <a:endParaRPr lang="en-US" sz="1600" dirty="0"/>
          </a:p>
        </p:txBody>
      </p:sp>
      <p:sp>
        <p:nvSpPr>
          <p:cNvPr id="17" name="Text 9"/>
          <p:cNvSpPr txBox="1"/>
          <p:nvPr/>
        </p:nvSpPr>
        <p:spPr>
          <a:xfrm>
            <a:off x="692201" y="4494276"/>
            <a:ext cx="1664208" cy="6483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71809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Publicação do regulamento do Concurso Nacional.</a:t>
            </a:r>
            <a:endParaRPr lang="en-US" sz="1200" dirty="0"/>
          </a:p>
        </p:txBody>
      </p:sp>
      <p:pic>
        <p:nvPicPr>
          <p:cNvPr id="18" name="Image 6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3381451" y="2333549"/>
            <a:ext cx="857707" cy="857707"/>
          </a:xfrm>
          <a:prstGeom prst="rect">
            <a:avLst/>
          </a:prstGeom>
        </p:spPr>
      </p:pic>
      <p:pic>
        <p:nvPicPr>
          <p:cNvPr id="19" name="Image 7" descr="preencoded.png"/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3638398" y="2590495"/>
            <a:ext cx="342900" cy="342900"/>
          </a:xfrm>
          <a:prstGeom prst="rect">
            <a:avLst/>
          </a:prstGeom>
        </p:spPr>
      </p:pic>
      <p:sp>
        <p:nvSpPr>
          <p:cNvPr id="20" name="Shape 10"/>
          <p:cNvSpPr/>
          <p:nvPr/>
        </p:nvSpPr>
        <p:spPr>
          <a:xfrm>
            <a:off x="2857500" y="3381451"/>
            <a:ext cx="1904695" cy="1695298"/>
          </a:xfrm>
          <a:prstGeom prst="roundRect">
            <a:avLst>
              <a:gd name="adj" fmla="val 4848"/>
            </a:avLst>
          </a:prstGeom>
          <a:solidFill>
            <a:srgbClr val="FFFFFF"/>
          </a:solidFill>
          <a:ln/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</p:sp>
      <p:sp>
        <p:nvSpPr>
          <p:cNvPr id="21" name="Shape 11"/>
          <p:cNvSpPr/>
          <p:nvPr/>
        </p:nvSpPr>
        <p:spPr>
          <a:xfrm>
            <a:off x="2857500" y="3381451"/>
            <a:ext cx="1904695" cy="47549"/>
          </a:xfrm>
          <a:prstGeom prst="roundRect">
            <a:avLst>
              <a:gd name="adj" fmla="val 172860"/>
            </a:avLst>
          </a:prstGeom>
          <a:solidFill>
            <a:srgbClr val="004B87"/>
          </a:solidFill>
          <a:ln w="12700">
            <a:solidFill>
              <a:srgbClr val="004B87">
                <a:alpha val="0"/>
              </a:srgbClr>
            </a:solidFill>
            <a:prstDash val="solid"/>
          </a:ln>
        </p:spPr>
      </p:sp>
      <p:sp>
        <p:nvSpPr>
          <p:cNvPr id="22" name="Text 12"/>
          <p:cNvSpPr txBox="1"/>
          <p:nvPr/>
        </p:nvSpPr>
        <p:spPr>
          <a:xfrm>
            <a:off x="2971800" y="3581705"/>
            <a:ext cx="1677010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04B8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90 Dias</a:t>
            </a:r>
            <a:endParaRPr lang="en-US" sz="1300" dirty="0"/>
          </a:p>
        </p:txBody>
      </p:sp>
      <p:sp>
        <p:nvSpPr>
          <p:cNvPr id="23" name="Text 13"/>
          <p:cNvSpPr txBox="1"/>
          <p:nvPr/>
        </p:nvSpPr>
        <p:spPr>
          <a:xfrm>
            <a:off x="2978201" y="3895344"/>
            <a:ext cx="1664208" cy="5056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2D374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Fase do Concurso</a:t>
            </a:r>
            <a:endParaRPr lang="en-US" sz="1600" dirty="0"/>
          </a:p>
        </p:txBody>
      </p:sp>
      <p:sp>
        <p:nvSpPr>
          <p:cNvPr id="24" name="Text 14"/>
          <p:cNvSpPr txBox="1"/>
          <p:nvPr/>
        </p:nvSpPr>
        <p:spPr>
          <a:xfrm>
            <a:off x="2978201" y="4494276"/>
            <a:ext cx="1664208" cy="428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71809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Inscrições, propostas e julgamento pelo IAB.</a:t>
            </a:r>
            <a:endParaRPr lang="en-US" sz="1200" dirty="0"/>
          </a:p>
        </p:txBody>
      </p:sp>
      <p:pic>
        <p:nvPicPr>
          <p:cNvPr id="25" name="Image 8" descr="preencoded.png"/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5667451" y="2333549"/>
            <a:ext cx="857707" cy="857707"/>
          </a:xfrm>
          <a:prstGeom prst="rect">
            <a:avLst/>
          </a:prstGeom>
        </p:spPr>
      </p:pic>
      <p:pic>
        <p:nvPicPr>
          <p:cNvPr id="26" name="Image 9" descr="preencoded.png"/>
          <p:cNvPicPr>
            <a:picLocks noChangeAspect="1"/>
          </p:cNvPicPr>
          <p:nvPr/>
        </p:nvPicPr>
        <p:blipFill>
          <a:blip r:embed="rId12"/>
          <a:srcRect l="-27" r="-27"/>
          <a:stretch/>
        </p:blipFill>
        <p:spPr>
          <a:xfrm>
            <a:off x="5881421" y="2590495"/>
            <a:ext cx="428854" cy="342900"/>
          </a:xfrm>
          <a:prstGeom prst="rect">
            <a:avLst/>
          </a:prstGeom>
        </p:spPr>
      </p:pic>
      <p:sp>
        <p:nvSpPr>
          <p:cNvPr id="27" name="Shape 15"/>
          <p:cNvSpPr/>
          <p:nvPr/>
        </p:nvSpPr>
        <p:spPr>
          <a:xfrm>
            <a:off x="5143500" y="3381451"/>
            <a:ext cx="1904695" cy="1447495"/>
          </a:xfrm>
          <a:prstGeom prst="roundRect">
            <a:avLst>
              <a:gd name="adj" fmla="val 6650"/>
            </a:avLst>
          </a:prstGeom>
          <a:solidFill>
            <a:srgbClr val="FFFFFF"/>
          </a:solidFill>
          <a:ln/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</p:sp>
      <p:sp>
        <p:nvSpPr>
          <p:cNvPr id="28" name="Shape 16"/>
          <p:cNvSpPr/>
          <p:nvPr/>
        </p:nvSpPr>
        <p:spPr>
          <a:xfrm>
            <a:off x="5143500" y="3381451"/>
            <a:ext cx="1904695" cy="47549"/>
          </a:xfrm>
          <a:prstGeom prst="roundRect">
            <a:avLst>
              <a:gd name="adj" fmla="val 202428"/>
            </a:avLst>
          </a:prstGeom>
          <a:solidFill>
            <a:srgbClr val="CBD5E0"/>
          </a:solidFill>
          <a:ln w="12700">
            <a:solidFill>
              <a:srgbClr val="CBD5E0">
                <a:alpha val="0"/>
              </a:srgbClr>
            </a:solidFill>
            <a:prstDash val="solid"/>
          </a:ln>
        </p:spPr>
      </p:sp>
      <p:sp>
        <p:nvSpPr>
          <p:cNvPr id="29" name="Text 17"/>
          <p:cNvSpPr txBox="1"/>
          <p:nvPr/>
        </p:nvSpPr>
        <p:spPr>
          <a:xfrm>
            <a:off x="5257800" y="3581705"/>
            <a:ext cx="1677010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04B8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Jun/Jul 2026</a:t>
            </a:r>
            <a:endParaRPr lang="en-US" sz="1300" dirty="0"/>
          </a:p>
        </p:txBody>
      </p:sp>
      <p:sp>
        <p:nvSpPr>
          <p:cNvPr id="30" name="Text 18"/>
          <p:cNvSpPr txBox="1"/>
          <p:nvPr/>
        </p:nvSpPr>
        <p:spPr>
          <a:xfrm>
            <a:off x="5257800" y="3895344"/>
            <a:ext cx="1677010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2D374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Contratação</a:t>
            </a:r>
            <a:endParaRPr lang="en-US" sz="1600" dirty="0"/>
          </a:p>
        </p:txBody>
      </p:sp>
      <p:sp>
        <p:nvSpPr>
          <p:cNvPr id="31" name="Text 19"/>
          <p:cNvSpPr txBox="1"/>
          <p:nvPr/>
        </p:nvSpPr>
        <p:spPr>
          <a:xfrm>
            <a:off x="5264201" y="4241902"/>
            <a:ext cx="1664208" cy="428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71809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Desenvolvimento do Projeto Executivo.</a:t>
            </a:r>
            <a:endParaRPr lang="en-US" sz="1200" dirty="0"/>
          </a:p>
        </p:txBody>
      </p:sp>
      <p:pic>
        <p:nvPicPr>
          <p:cNvPr id="32" name="Image 10" descr="preencoded.png"/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7953451" y="2333549"/>
            <a:ext cx="857707" cy="857707"/>
          </a:xfrm>
          <a:prstGeom prst="rect">
            <a:avLst/>
          </a:prstGeom>
        </p:spPr>
      </p:pic>
      <p:pic>
        <p:nvPicPr>
          <p:cNvPr id="33" name="Image 11" descr="preencoded.png"/>
          <p:cNvPicPr>
            <a:picLocks noChangeAspect="1"/>
          </p:cNvPicPr>
          <p:nvPr/>
        </p:nvPicPr>
        <p:blipFill>
          <a:blip r:embed="rId13"/>
          <a:srcRect t="-45" b="-45"/>
          <a:stretch/>
        </p:blipFill>
        <p:spPr>
          <a:xfrm>
            <a:off x="8253374" y="2590495"/>
            <a:ext cx="256946" cy="342900"/>
          </a:xfrm>
          <a:prstGeom prst="rect">
            <a:avLst/>
          </a:prstGeom>
        </p:spPr>
      </p:pic>
      <p:sp>
        <p:nvSpPr>
          <p:cNvPr id="34" name="Shape 20"/>
          <p:cNvSpPr/>
          <p:nvPr/>
        </p:nvSpPr>
        <p:spPr>
          <a:xfrm>
            <a:off x="7429500" y="3381451"/>
            <a:ext cx="1904695" cy="1447495"/>
          </a:xfrm>
          <a:prstGeom prst="roundRect">
            <a:avLst>
              <a:gd name="adj" fmla="val 6650"/>
            </a:avLst>
          </a:prstGeom>
          <a:solidFill>
            <a:srgbClr val="FFFFFF"/>
          </a:solidFill>
          <a:ln/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</p:sp>
      <p:sp>
        <p:nvSpPr>
          <p:cNvPr id="35" name="Shape 21"/>
          <p:cNvSpPr/>
          <p:nvPr/>
        </p:nvSpPr>
        <p:spPr>
          <a:xfrm>
            <a:off x="7429500" y="3381451"/>
            <a:ext cx="1904695" cy="47549"/>
          </a:xfrm>
          <a:prstGeom prst="roundRect">
            <a:avLst>
              <a:gd name="adj" fmla="val 202428"/>
            </a:avLst>
          </a:prstGeom>
          <a:solidFill>
            <a:srgbClr val="CBD5E0"/>
          </a:solidFill>
          <a:ln w="12700">
            <a:solidFill>
              <a:srgbClr val="CBD5E0">
                <a:alpha val="0"/>
              </a:srgbClr>
            </a:solidFill>
            <a:prstDash val="solid"/>
          </a:ln>
        </p:spPr>
      </p:sp>
      <p:sp>
        <p:nvSpPr>
          <p:cNvPr id="36" name="Text 22"/>
          <p:cNvSpPr txBox="1"/>
          <p:nvPr/>
        </p:nvSpPr>
        <p:spPr>
          <a:xfrm>
            <a:off x="7543800" y="3581705"/>
            <a:ext cx="1677010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04B8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2º Sem 2026</a:t>
            </a:r>
            <a:endParaRPr lang="en-US" sz="1300" dirty="0"/>
          </a:p>
        </p:txBody>
      </p:sp>
      <p:sp>
        <p:nvSpPr>
          <p:cNvPr id="37" name="Text 23"/>
          <p:cNvSpPr txBox="1"/>
          <p:nvPr/>
        </p:nvSpPr>
        <p:spPr>
          <a:xfrm>
            <a:off x="7505395" y="3895344"/>
            <a:ext cx="1753819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2D374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Licenciamento</a:t>
            </a:r>
            <a:endParaRPr lang="en-US" sz="1600" dirty="0"/>
          </a:p>
        </p:txBody>
      </p:sp>
      <p:sp>
        <p:nvSpPr>
          <p:cNvPr id="38" name="Text 24"/>
          <p:cNvSpPr txBox="1"/>
          <p:nvPr/>
        </p:nvSpPr>
        <p:spPr>
          <a:xfrm>
            <a:off x="7550201" y="4241902"/>
            <a:ext cx="1664208" cy="428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71809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Aprovações legais e ambientais.</a:t>
            </a:r>
            <a:endParaRPr lang="en-US" sz="1200" dirty="0"/>
          </a:p>
        </p:txBody>
      </p:sp>
      <p:pic>
        <p:nvPicPr>
          <p:cNvPr id="39" name="Image 12" descr="preencoded.png"/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10239451" y="2333549"/>
            <a:ext cx="857707" cy="857707"/>
          </a:xfrm>
          <a:prstGeom prst="rect">
            <a:avLst/>
          </a:prstGeom>
        </p:spPr>
      </p:pic>
      <p:pic>
        <p:nvPicPr>
          <p:cNvPr id="40" name="Image 13" descr="preencoded.png"/>
          <p:cNvPicPr>
            <a:picLocks noChangeAspect="1"/>
          </p:cNvPicPr>
          <p:nvPr/>
        </p:nvPicPr>
        <p:blipFill>
          <a:blip r:embed="rId14"/>
          <a:srcRect l="-607" r="-607"/>
          <a:stretch/>
        </p:blipFill>
        <p:spPr>
          <a:xfrm>
            <a:off x="10472623" y="2590495"/>
            <a:ext cx="390449" cy="342900"/>
          </a:xfrm>
          <a:prstGeom prst="rect">
            <a:avLst/>
          </a:prstGeom>
        </p:spPr>
      </p:pic>
      <p:sp>
        <p:nvSpPr>
          <p:cNvPr id="41" name="Shape 25"/>
          <p:cNvSpPr/>
          <p:nvPr/>
        </p:nvSpPr>
        <p:spPr>
          <a:xfrm>
            <a:off x="9715500" y="3381451"/>
            <a:ext cx="1904695" cy="1695298"/>
          </a:xfrm>
          <a:prstGeom prst="roundRect">
            <a:avLst>
              <a:gd name="adj" fmla="val 4848"/>
            </a:avLst>
          </a:prstGeom>
          <a:solidFill>
            <a:srgbClr val="FFFFFF"/>
          </a:solidFill>
          <a:ln/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</p:sp>
      <p:sp>
        <p:nvSpPr>
          <p:cNvPr id="42" name="Shape 26"/>
          <p:cNvSpPr/>
          <p:nvPr/>
        </p:nvSpPr>
        <p:spPr>
          <a:xfrm>
            <a:off x="9715500" y="3381451"/>
            <a:ext cx="1904695" cy="47549"/>
          </a:xfrm>
          <a:prstGeom prst="roundRect">
            <a:avLst>
              <a:gd name="adj" fmla="val 172860"/>
            </a:avLst>
          </a:prstGeom>
          <a:solidFill>
            <a:srgbClr val="CBD5E0"/>
          </a:solidFill>
          <a:ln w="12700">
            <a:solidFill>
              <a:srgbClr val="CBD5E0">
                <a:alpha val="0"/>
              </a:srgbClr>
            </a:solidFill>
            <a:prstDash val="solid"/>
          </a:ln>
        </p:spPr>
      </p:sp>
      <p:sp>
        <p:nvSpPr>
          <p:cNvPr id="43" name="Text 27"/>
          <p:cNvSpPr txBox="1"/>
          <p:nvPr/>
        </p:nvSpPr>
        <p:spPr>
          <a:xfrm>
            <a:off x="9829800" y="3581705"/>
            <a:ext cx="1677010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04B8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Fim de 2026</a:t>
            </a:r>
            <a:endParaRPr lang="en-US" sz="1300" dirty="0"/>
          </a:p>
        </p:txBody>
      </p:sp>
      <p:sp>
        <p:nvSpPr>
          <p:cNvPr id="44" name="Text 28"/>
          <p:cNvSpPr txBox="1"/>
          <p:nvPr/>
        </p:nvSpPr>
        <p:spPr>
          <a:xfrm>
            <a:off x="9836201" y="3895344"/>
            <a:ext cx="1664208" cy="5056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2D374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Início das Obras</a:t>
            </a:r>
            <a:endParaRPr lang="en-US" sz="1600" dirty="0"/>
          </a:p>
        </p:txBody>
      </p:sp>
      <p:sp>
        <p:nvSpPr>
          <p:cNvPr id="45" name="Text 29"/>
          <p:cNvSpPr txBox="1"/>
          <p:nvPr/>
        </p:nvSpPr>
        <p:spPr>
          <a:xfrm>
            <a:off x="9836201" y="4494276"/>
            <a:ext cx="1664208" cy="428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71809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Implantação por fases na orla.</a:t>
            </a:r>
            <a:endParaRPr lang="en-US" sz="1200" dirty="0"/>
          </a:p>
        </p:txBody>
      </p:sp>
      <p:sp>
        <p:nvSpPr>
          <p:cNvPr id="46" name="Shape 30"/>
          <p:cNvSpPr/>
          <p:nvPr/>
        </p:nvSpPr>
        <p:spPr>
          <a:xfrm>
            <a:off x="0" y="0"/>
            <a:ext cx="12191695" cy="952805"/>
          </a:xfrm>
          <a:prstGeom prst="rect">
            <a:avLst/>
          </a:prstGeom>
          <a:solidFill>
            <a:srgbClr val="004B87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101600" dist="38100" dir="16200000" algn="bl" rotWithShape="0">
              <a:srgbClr val="000000">
                <a:alpha val="10000"/>
              </a:srgbClr>
            </a:outerShdw>
          </a:effectLst>
        </p:spPr>
      </p:sp>
      <p:sp>
        <p:nvSpPr>
          <p:cNvPr id="47" name="Shape 31"/>
          <p:cNvSpPr/>
          <p:nvPr/>
        </p:nvSpPr>
        <p:spPr>
          <a:xfrm>
            <a:off x="0" y="895198"/>
            <a:ext cx="12191695" cy="57607"/>
          </a:xfrm>
          <a:prstGeom prst="rect">
            <a:avLst/>
          </a:prstGeom>
          <a:solidFill>
            <a:srgbClr val="00A896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8" name="Text 32"/>
          <p:cNvSpPr txBox="1"/>
          <p:nvPr/>
        </p:nvSpPr>
        <p:spPr>
          <a:xfrm>
            <a:off x="571500" y="66751"/>
            <a:ext cx="6001207" cy="4956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900" b="1" kern="0" spc="-37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Próximos Passos</a:t>
            </a:r>
            <a:endParaRPr lang="en-US" sz="3900" dirty="0"/>
          </a:p>
        </p:txBody>
      </p:sp>
      <p:sp>
        <p:nvSpPr>
          <p:cNvPr id="49" name="Text 33"/>
          <p:cNvSpPr txBox="1"/>
          <p:nvPr/>
        </p:nvSpPr>
        <p:spPr>
          <a:xfrm>
            <a:off x="571500" y="599846"/>
            <a:ext cx="5925312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kern="0" spc="150" dirty="0">
                <a:solidFill>
                  <a:srgbClr val="E0CDA9">
                    <a:alpha val="90000"/>
                  </a:srgbClr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Cronograma do Concurso e Implementação</a:t>
            </a:r>
            <a:endParaRPr lang="en-US" sz="1500" dirty="0"/>
          </a:p>
        </p:txBody>
      </p:sp>
      <p:sp>
        <p:nvSpPr>
          <p:cNvPr id="50" name="Shape 34"/>
          <p:cNvSpPr/>
          <p:nvPr/>
        </p:nvSpPr>
        <p:spPr>
          <a:xfrm>
            <a:off x="0" y="6476695"/>
            <a:ext cx="12191695" cy="381305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1" name="Shape 35"/>
          <p:cNvSpPr/>
          <p:nvPr/>
        </p:nvSpPr>
        <p:spPr>
          <a:xfrm>
            <a:off x="0" y="6476695"/>
            <a:ext cx="12191695" cy="9144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>
                <a:alpha val="0"/>
              </a:srgbClr>
            </a:solidFill>
            <a:prstDash val="solid"/>
          </a:ln>
        </p:spPr>
      </p:sp>
      <p:sp>
        <p:nvSpPr>
          <p:cNvPr id="52" name="Text 36"/>
          <p:cNvSpPr txBox="1"/>
          <p:nvPr/>
        </p:nvSpPr>
        <p:spPr>
          <a:xfrm>
            <a:off x="571500" y="6572707"/>
            <a:ext cx="2969971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94A3B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Nova Ponta Negra - 3ª Audiência Pública</a:t>
            </a:r>
            <a:endParaRPr lang="en-US" sz="1000" dirty="0"/>
          </a:p>
        </p:txBody>
      </p:sp>
      <p:sp>
        <p:nvSpPr>
          <p:cNvPr id="53" name="Text 37"/>
          <p:cNvSpPr txBox="1"/>
          <p:nvPr/>
        </p:nvSpPr>
        <p:spPr>
          <a:xfrm>
            <a:off x="9312250" y="6572707"/>
            <a:ext cx="2755087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94A3B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Planejamento Estratégico e Execução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952805"/>
            <a:ext cx="12191695" cy="6724498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" name="Text 3"/>
          <p:cNvSpPr txBox="1"/>
          <p:nvPr/>
        </p:nvSpPr>
        <p:spPr>
          <a:xfrm>
            <a:off x="1476756" y="1238098"/>
            <a:ext cx="9240012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2D374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Sua voz constrói a cidade</a:t>
            </a:r>
            <a:endParaRPr lang="en-US" sz="3600" dirty="0"/>
          </a:p>
        </p:txBody>
      </p:sp>
      <p:sp>
        <p:nvSpPr>
          <p:cNvPr id="6" name="Text 4"/>
          <p:cNvSpPr txBox="1"/>
          <p:nvPr/>
        </p:nvSpPr>
        <p:spPr>
          <a:xfrm>
            <a:off x="1525219" y="2076602"/>
            <a:ext cx="9142171" cy="10479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9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Agradecemos a presença de todos. As contribuições apresentadas hoje são fundamentais para garantir que a Nova Ponta Negra reflita os desejos de quem vive e ama este lugar.</a:t>
            </a:r>
            <a:endParaRPr lang="en-US" sz="19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rcRect l="-6" r="-6"/>
          <a:stretch/>
        </p:blipFill>
        <p:spPr>
          <a:xfrm>
            <a:off x="1333195" y="3402482"/>
            <a:ext cx="9525305" cy="1580998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1904695" y="3764585"/>
            <a:ext cx="857707" cy="857707"/>
          </a:xfrm>
          <a:prstGeom prst="ellipse">
            <a:avLst/>
          </a:prstGeom>
          <a:solidFill>
            <a:srgbClr val="E6FFFA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2133295" y="3993185"/>
            <a:ext cx="400507" cy="400507"/>
          </a:xfrm>
          <a:prstGeom prst="rect">
            <a:avLst/>
          </a:prstGeom>
        </p:spPr>
      </p:pic>
      <p:sp>
        <p:nvSpPr>
          <p:cNvPr id="10" name="Text 6"/>
          <p:cNvSpPr txBox="1"/>
          <p:nvPr/>
        </p:nvSpPr>
        <p:spPr>
          <a:xfrm>
            <a:off x="3047695" y="3640226"/>
            <a:ext cx="7935163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kern="0" spc="75" dirty="0">
                <a:solidFill>
                  <a:srgbClr val="71809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Envie sugestões, dúvidas e propostas para:</a:t>
            </a:r>
            <a:endParaRPr lang="en-US" sz="1800" dirty="0"/>
          </a:p>
        </p:txBody>
      </p:sp>
      <p:sp>
        <p:nvSpPr>
          <p:cNvPr id="11" name="Text 7"/>
          <p:cNvSpPr txBox="1"/>
          <p:nvPr/>
        </p:nvSpPr>
        <p:spPr>
          <a:xfrm>
            <a:off x="3047695" y="4059936"/>
            <a:ext cx="8128102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004B8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gtorladepontanegra@gmail.com</a:t>
            </a:r>
            <a:endParaRPr lang="en-US" sz="3600" dirty="0"/>
          </a:p>
        </p:txBody>
      </p:sp>
      <p:sp>
        <p:nvSpPr>
          <p:cNvPr id="12" name="Shape 8"/>
          <p:cNvSpPr/>
          <p:nvPr/>
        </p:nvSpPr>
        <p:spPr>
          <a:xfrm>
            <a:off x="4424477" y="5364785"/>
            <a:ext cx="3343046" cy="1133856"/>
          </a:xfrm>
          <a:prstGeom prst="roundRect">
            <a:avLst>
              <a:gd name="adj" fmla="val 16265"/>
            </a:avLst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</p:sp>
      <p:sp>
        <p:nvSpPr>
          <p:cNvPr id="13" name="Shape 9"/>
          <p:cNvSpPr/>
          <p:nvPr/>
        </p:nvSpPr>
        <p:spPr>
          <a:xfrm>
            <a:off x="4614672" y="5663794"/>
            <a:ext cx="533095" cy="533095"/>
          </a:xfrm>
          <a:prstGeom prst="roundRect">
            <a:avLst>
              <a:gd name="adj" fmla="val 61260"/>
            </a:avLst>
          </a:prstGeom>
          <a:solidFill>
            <a:srgbClr val="EBF8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4767377" y="5816498"/>
            <a:ext cx="228600" cy="228600"/>
          </a:xfrm>
          <a:prstGeom prst="rect">
            <a:avLst/>
          </a:prstGeom>
        </p:spPr>
      </p:pic>
      <p:sp>
        <p:nvSpPr>
          <p:cNvPr id="15" name="Text 10"/>
          <p:cNvSpPr txBox="1"/>
          <p:nvPr/>
        </p:nvSpPr>
        <p:spPr>
          <a:xfrm>
            <a:off x="5300472" y="5554980"/>
            <a:ext cx="2368296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2D374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Canais Oficiais</a:t>
            </a:r>
            <a:endParaRPr lang="en-US" sz="1500" dirty="0"/>
          </a:p>
        </p:txBody>
      </p:sp>
      <p:sp>
        <p:nvSpPr>
          <p:cNvPr id="16" name="Text 11"/>
          <p:cNvSpPr txBox="1"/>
          <p:nvPr/>
        </p:nvSpPr>
        <p:spPr>
          <a:xfrm>
            <a:off x="5300472" y="5878678"/>
            <a:ext cx="2352751" cy="428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71809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Acompanhe os comunicados e resultados do concurso.</a:t>
            </a:r>
            <a:endParaRPr lang="en-US" sz="1200" dirty="0"/>
          </a:p>
        </p:txBody>
      </p:sp>
      <p:sp>
        <p:nvSpPr>
          <p:cNvPr id="27" name="Shape 20"/>
          <p:cNvSpPr/>
          <p:nvPr/>
        </p:nvSpPr>
        <p:spPr>
          <a:xfrm>
            <a:off x="761695" y="6782105"/>
            <a:ext cx="10668305" cy="599846"/>
          </a:xfrm>
          <a:prstGeom prst="roundRect">
            <a:avLst>
              <a:gd name="adj" fmla="val 38715"/>
            </a:avLst>
          </a:prstGeom>
          <a:solidFill>
            <a:srgbClr val="004B87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28" name="Text 21"/>
          <p:cNvSpPr txBox="1"/>
          <p:nvPr/>
        </p:nvSpPr>
        <p:spPr>
          <a:xfrm>
            <a:off x="609905" y="6924751"/>
            <a:ext cx="10972800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"Juntos, vamos construir a Nova Ponta Negra – acolhedora, acessível, sustentável e viva."</a:t>
            </a:r>
            <a:endParaRPr lang="en-US" sz="1600" dirty="0"/>
          </a:p>
        </p:txBody>
      </p:sp>
      <p:sp>
        <p:nvSpPr>
          <p:cNvPr id="29" name="Shape 22"/>
          <p:cNvSpPr/>
          <p:nvPr/>
        </p:nvSpPr>
        <p:spPr>
          <a:xfrm>
            <a:off x="0" y="7668158"/>
            <a:ext cx="12191695" cy="20939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0" name="Shape 23"/>
          <p:cNvSpPr/>
          <p:nvPr/>
        </p:nvSpPr>
        <p:spPr>
          <a:xfrm>
            <a:off x="0" y="7668158"/>
            <a:ext cx="12191695" cy="9144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>
                <a:alpha val="0"/>
              </a:srgbClr>
            </a:solidFill>
            <a:prstDash val="solid"/>
          </a:ln>
        </p:spPr>
      </p:sp>
      <p:sp>
        <p:nvSpPr>
          <p:cNvPr id="31" name="Text 24"/>
          <p:cNvSpPr txBox="1"/>
          <p:nvPr/>
        </p:nvSpPr>
        <p:spPr>
          <a:xfrm>
            <a:off x="571500" y="7677302"/>
            <a:ext cx="2969971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94A3B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Nova Ponta Negra - 3ª Audiência Pública</a:t>
            </a:r>
            <a:endParaRPr lang="en-US" sz="1000" dirty="0"/>
          </a:p>
        </p:txBody>
      </p:sp>
      <p:sp>
        <p:nvSpPr>
          <p:cNvPr id="32" name="Text 25"/>
          <p:cNvSpPr txBox="1"/>
          <p:nvPr/>
        </p:nvSpPr>
        <p:spPr>
          <a:xfrm>
            <a:off x="8681314" y="7677302"/>
            <a:ext cx="3499409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94A3B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Prefeitura Municipal do Natal | SEPAE | IAB-DN</a:t>
            </a:r>
            <a:endParaRPr lang="en-US" sz="1000" dirty="0"/>
          </a:p>
        </p:txBody>
      </p:sp>
      <p:sp>
        <p:nvSpPr>
          <p:cNvPr id="33" name="Shape 26"/>
          <p:cNvSpPr/>
          <p:nvPr/>
        </p:nvSpPr>
        <p:spPr>
          <a:xfrm>
            <a:off x="0" y="0"/>
            <a:ext cx="12191695" cy="952805"/>
          </a:xfrm>
          <a:prstGeom prst="rect">
            <a:avLst/>
          </a:prstGeom>
          <a:solidFill>
            <a:srgbClr val="004B87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101600" dist="38100" dir="162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4" name="Shape 27"/>
          <p:cNvSpPr/>
          <p:nvPr/>
        </p:nvSpPr>
        <p:spPr>
          <a:xfrm>
            <a:off x="0" y="895198"/>
            <a:ext cx="12191695" cy="57607"/>
          </a:xfrm>
          <a:prstGeom prst="rect">
            <a:avLst/>
          </a:prstGeom>
          <a:solidFill>
            <a:srgbClr val="00A896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5" name="Text 28"/>
          <p:cNvSpPr txBox="1"/>
          <p:nvPr/>
        </p:nvSpPr>
        <p:spPr>
          <a:xfrm>
            <a:off x="519488" y="166877"/>
            <a:ext cx="5953658" cy="5907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600" b="1" kern="0" spc="-37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Obrigado!</a:t>
            </a:r>
            <a:endParaRPr lang="en-US" sz="4600" dirty="0"/>
          </a:p>
        </p:txBody>
      </p:sp>
      <p:sp>
        <p:nvSpPr>
          <p:cNvPr id="36" name="Text 29"/>
          <p:cNvSpPr txBox="1"/>
          <p:nvPr/>
        </p:nvSpPr>
        <p:spPr>
          <a:xfrm>
            <a:off x="4424477" y="243687"/>
            <a:ext cx="5953658" cy="5431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kern="0" spc="150" dirty="0">
                <a:solidFill>
                  <a:srgbClr val="E0CDA9">
                    <a:alpha val="90000"/>
                  </a:srgbClr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 Participação Continua</a:t>
            </a:r>
            <a:endParaRPr lang="en-US" sz="2800" dirty="0"/>
          </a:p>
        </p:txBody>
      </p:sp>
      <p:pic>
        <p:nvPicPr>
          <p:cNvPr id="37" name="Image 5" descr="preencoded.png"/>
          <p:cNvPicPr>
            <a:picLocks noChangeAspect="1"/>
          </p:cNvPicPr>
          <p:nvPr/>
        </p:nvPicPr>
        <p:blipFill>
          <a:blip r:embed="rId6">
            <a:alphaModFix amt="80000"/>
          </a:blip>
          <a:srcRect/>
          <a:stretch/>
        </p:blipFill>
        <p:spPr>
          <a:xfrm>
            <a:off x="11048695" y="247802"/>
            <a:ext cx="571500" cy="4572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0F0F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3349" y="2665476"/>
            <a:ext cx="28346" cy="779069"/>
          </a:xfrm>
          <a:prstGeom prst="rect">
            <a:avLst/>
          </a:prstGeom>
          <a:solidFill>
            <a:srgbClr val="E2E8F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" name="Text 3"/>
          <p:cNvSpPr txBox="1"/>
          <p:nvPr/>
        </p:nvSpPr>
        <p:spPr>
          <a:xfrm>
            <a:off x="1200607" y="2141525"/>
            <a:ext cx="548640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2D374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Etapas Realizadas</a:t>
            </a:r>
            <a:endParaRPr lang="en-US" sz="2400" dirty="0"/>
          </a:p>
        </p:txBody>
      </p:sp>
      <p:sp>
        <p:nvSpPr>
          <p:cNvPr id="6" name="Text 4"/>
          <p:cNvSpPr txBox="1"/>
          <p:nvPr/>
        </p:nvSpPr>
        <p:spPr>
          <a:xfrm>
            <a:off x="1200607" y="2514600"/>
            <a:ext cx="5465369" cy="6483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9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2 Audiências Públicas, oficinas e reuniões com comunidades.</a:t>
            </a:r>
            <a:endParaRPr lang="en-US" sz="1900" dirty="0"/>
          </a:p>
        </p:txBody>
      </p:sp>
      <p:sp>
        <p:nvSpPr>
          <p:cNvPr id="7" name="Shape 5"/>
          <p:cNvSpPr/>
          <p:nvPr/>
        </p:nvSpPr>
        <p:spPr>
          <a:xfrm>
            <a:off x="733349" y="3910889"/>
            <a:ext cx="28346" cy="779069"/>
          </a:xfrm>
          <a:prstGeom prst="rect">
            <a:avLst/>
          </a:prstGeom>
          <a:solidFill>
            <a:srgbClr val="E2E8F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8" name="Text 6"/>
          <p:cNvSpPr txBox="1"/>
          <p:nvPr/>
        </p:nvSpPr>
        <p:spPr>
          <a:xfrm>
            <a:off x="1200607" y="3386938"/>
            <a:ext cx="548640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2D374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3ª Audiência Pública (Hoje)</a:t>
            </a:r>
            <a:endParaRPr lang="en-US" sz="2400" dirty="0"/>
          </a:p>
        </p:txBody>
      </p:sp>
      <p:sp>
        <p:nvSpPr>
          <p:cNvPr id="9" name="Text 7"/>
          <p:cNvSpPr txBox="1"/>
          <p:nvPr/>
        </p:nvSpPr>
        <p:spPr>
          <a:xfrm>
            <a:off x="1200607" y="3760013"/>
            <a:ext cx="5465369" cy="6483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9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Consolidação das contribuições e validação das diretrizes.</a:t>
            </a:r>
            <a:endParaRPr lang="en-US" sz="1900" dirty="0"/>
          </a:p>
        </p:txBody>
      </p:sp>
      <p:sp>
        <p:nvSpPr>
          <p:cNvPr id="10" name="Shape 8"/>
          <p:cNvSpPr/>
          <p:nvPr/>
        </p:nvSpPr>
        <p:spPr>
          <a:xfrm>
            <a:off x="733349" y="5156302"/>
            <a:ext cx="28346" cy="28346"/>
          </a:xfrm>
          <a:prstGeom prst="rect">
            <a:avLst/>
          </a:prstGeom>
          <a:solidFill>
            <a:srgbClr val="E2E8F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1" name="Text 9"/>
          <p:cNvSpPr txBox="1"/>
          <p:nvPr/>
        </p:nvSpPr>
        <p:spPr>
          <a:xfrm>
            <a:off x="1200607" y="4633265"/>
            <a:ext cx="548640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2D374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Próxima Etapa</a:t>
            </a:r>
            <a:endParaRPr lang="en-US" sz="2400" dirty="0"/>
          </a:p>
        </p:txBody>
      </p:sp>
      <p:sp>
        <p:nvSpPr>
          <p:cNvPr id="12" name="Text 10"/>
          <p:cNvSpPr txBox="1"/>
          <p:nvPr/>
        </p:nvSpPr>
        <p:spPr>
          <a:xfrm>
            <a:off x="1200607" y="5006340"/>
            <a:ext cx="5465369" cy="6483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9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Concurso Nacional de Arquitetura para selecionar a proposta.</a:t>
            </a:r>
            <a:endParaRPr lang="en-US" sz="1900" dirty="0"/>
          </a:p>
        </p:txBody>
      </p:sp>
      <p:pic>
        <p:nvPicPr>
          <p:cNvPr id="13" name="Image 0" descr="preencoded.png"/>
          <p:cNvPicPr>
            <a:picLocks noChangeAspect="1"/>
          </p:cNvPicPr>
          <p:nvPr/>
        </p:nvPicPr>
        <p:blipFill>
          <a:blip r:embed="rId3"/>
          <a:srcRect t="-2" b="-2"/>
          <a:stretch/>
        </p:blipFill>
        <p:spPr>
          <a:xfrm>
            <a:off x="6953098" y="1333195"/>
            <a:ext cx="4762195" cy="5124298"/>
          </a:xfrm>
          <a:prstGeom prst="rect">
            <a:avLst/>
          </a:prstGeom>
        </p:spPr>
      </p:pic>
      <p:sp>
        <p:nvSpPr>
          <p:cNvPr id="14" name="Shape 11"/>
          <p:cNvSpPr/>
          <p:nvPr/>
        </p:nvSpPr>
        <p:spPr>
          <a:xfrm>
            <a:off x="7181698" y="1952244"/>
            <a:ext cx="4304995" cy="1505102"/>
          </a:xfrm>
          <a:prstGeom prst="roundRect">
            <a:avLst>
              <a:gd name="adj" fmla="val 6152"/>
            </a:avLst>
          </a:prstGeom>
          <a:solidFill>
            <a:srgbClr val="F0F9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5" name="Text 12"/>
          <p:cNvSpPr txBox="1"/>
          <p:nvPr/>
        </p:nvSpPr>
        <p:spPr>
          <a:xfrm>
            <a:off x="7648956" y="2143354"/>
            <a:ext cx="3762756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004B8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 Coordenação </a:t>
            </a:r>
            <a:endParaRPr lang="en-US" sz="2100" dirty="0"/>
          </a:p>
        </p:txBody>
      </p:sp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4"/>
          <a:srcRect t="-476" b="-476"/>
          <a:stretch/>
        </p:blipFill>
        <p:spPr>
          <a:xfrm>
            <a:off x="7372807" y="2219249"/>
            <a:ext cx="276149" cy="247802"/>
          </a:xfrm>
          <a:prstGeom prst="rect">
            <a:avLst/>
          </a:prstGeom>
        </p:spPr>
      </p:pic>
      <p:sp>
        <p:nvSpPr>
          <p:cNvPr id="17" name="Text 13"/>
          <p:cNvSpPr txBox="1"/>
          <p:nvPr/>
        </p:nvSpPr>
        <p:spPr>
          <a:xfrm>
            <a:off x="7372807" y="2619756"/>
            <a:ext cx="4017874" cy="6483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900" dirty="0">
                <a:solidFill>
                  <a:srgbClr val="2C3E5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Conduzido pela </a:t>
            </a:r>
            <a:r>
              <a:rPr lang="en-US" sz="1900" b="1" dirty="0">
                <a:solidFill>
                  <a:srgbClr val="2C3E5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SEPAE</a:t>
            </a:r>
            <a:r>
              <a:rPr lang="en-US" sz="1900" dirty="0">
                <a:solidFill>
                  <a:srgbClr val="2C3E5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e </a:t>
            </a:r>
            <a:r>
              <a:rPr lang="en-US" sz="1900" b="1" dirty="0">
                <a:solidFill>
                  <a:srgbClr val="2C3E5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Grupo de Trabalho</a:t>
            </a:r>
            <a:r>
              <a:rPr lang="en-US" sz="1900" dirty="0">
                <a:solidFill>
                  <a:srgbClr val="2C3E5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, com apoio do </a:t>
            </a:r>
            <a:r>
              <a:rPr lang="en-US" sz="1900" b="1" dirty="0">
                <a:solidFill>
                  <a:srgbClr val="2C3E5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IAB</a:t>
            </a:r>
            <a:r>
              <a:rPr lang="en-US" sz="1900" dirty="0">
                <a:solidFill>
                  <a:srgbClr val="2C3E5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. </a:t>
            </a:r>
            <a:endParaRPr lang="en-US" sz="1900" dirty="0"/>
          </a:p>
        </p:txBody>
      </p:sp>
      <p:sp>
        <p:nvSpPr>
          <p:cNvPr id="18" name="Shape 14"/>
          <p:cNvSpPr/>
          <p:nvPr/>
        </p:nvSpPr>
        <p:spPr>
          <a:xfrm>
            <a:off x="7181698" y="3643884"/>
            <a:ext cx="4304995" cy="2257654"/>
          </a:xfrm>
          <a:prstGeom prst="roundRect">
            <a:avLst>
              <a:gd name="adj" fmla="val 2734"/>
            </a:avLst>
          </a:prstGeom>
          <a:solidFill>
            <a:srgbClr val="F0FFF4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9" name="Text 15"/>
          <p:cNvSpPr txBox="1"/>
          <p:nvPr/>
        </p:nvSpPr>
        <p:spPr>
          <a:xfrm>
            <a:off x="7620610" y="3834994"/>
            <a:ext cx="3791102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00A896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 Foco </a:t>
            </a:r>
            <a:endParaRPr lang="en-US" sz="2100" dirty="0"/>
          </a:p>
        </p:txBody>
      </p:sp>
      <p:pic>
        <p:nvPicPr>
          <p:cNvPr id="20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7372807" y="3910889"/>
            <a:ext cx="247802" cy="247802"/>
          </a:xfrm>
          <a:prstGeom prst="rect">
            <a:avLst/>
          </a:prstGeom>
        </p:spPr>
      </p:pic>
      <p:sp>
        <p:nvSpPr>
          <p:cNvPr id="21" name="Text 16"/>
          <p:cNvSpPr txBox="1"/>
          <p:nvPr/>
        </p:nvSpPr>
        <p:spPr>
          <a:xfrm>
            <a:off x="7372807" y="4311396"/>
            <a:ext cx="4017874" cy="9720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900" dirty="0">
                <a:solidFill>
                  <a:srgbClr val="2C3E5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Apresentar melhorias qualitativas priorizadas pela sociedade por </a:t>
            </a:r>
            <a:r>
              <a:rPr lang="en-US" sz="1900" b="1" dirty="0">
                <a:solidFill>
                  <a:srgbClr val="2C3E5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eixos temáticos</a:t>
            </a:r>
            <a:r>
              <a:rPr lang="en-US" sz="1900" dirty="0">
                <a:solidFill>
                  <a:srgbClr val="2C3E5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. </a:t>
            </a:r>
            <a:endParaRPr lang="en-US" sz="1900" dirty="0"/>
          </a:p>
        </p:txBody>
      </p:sp>
      <p:sp>
        <p:nvSpPr>
          <p:cNvPr id="22" name="Shape 17"/>
          <p:cNvSpPr/>
          <p:nvPr/>
        </p:nvSpPr>
        <p:spPr>
          <a:xfrm>
            <a:off x="7372807" y="5372100"/>
            <a:ext cx="2018995" cy="333756"/>
          </a:xfrm>
          <a:prstGeom prst="roundRect">
            <a:avLst>
              <a:gd name="adj" fmla="val 62622"/>
            </a:avLst>
          </a:prstGeom>
          <a:solidFill>
            <a:srgbClr val="E0CDA9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23" name="Text 18"/>
          <p:cNvSpPr txBox="1"/>
          <p:nvPr/>
        </p:nvSpPr>
        <p:spPr>
          <a:xfrm>
            <a:off x="7372807" y="5372100"/>
            <a:ext cx="2100377" cy="333756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139700" tIns="38100" rIns="139700" bIns="3810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5D4037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COMPILAÇÃO GERAL</a:t>
            </a:r>
            <a:endParaRPr lang="en-US" sz="1300" dirty="0"/>
          </a:p>
        </p:txBody>
      </p:sp>
      <p:pic>
        <p:nvPicPr>
          <p:cNvPr id="24" name="Image 3" descr="preencoded.png"/>
          <p:cNvPicPr>
            <a:picLocks noChangeAspect="1"/>
          </p:cNvPicPr>
          <p:nvPr/>
        </p:nvPicPr>
        <p:blipFill>
          <a:blip r:embed="rId6"/>
          <a:srcRect t="-1" b="-1"/>
          <a:stretch/>
        </p:blipFill>
        <p:spPr>
          <a:xfrm>
            <a:off x="0" y="6743700"/>
            <a:ext cx="12191695" cy="114300"/>
          </a:xfrm>
          <a:prstGeom prst="rect">
            <a:avLst/>
          </a:prstGeom>
        </p:spPr>
      </p:pic>
      <p:pic>
        <p:nvPicPr>
          <p:cNvPr id="25" name="Image 4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476402" y="2141525"/>
            <a:ext cx="533095" cy="533095"/>
          </a:xfrm>
          <a:prstGeom prst="rect">
            <a:avLst/>
          </a:prstGeom>
        </p:spPr>
      </p:pic>
      <p:pic>
        <p:nvPicPr>
          <p:cNvPr id="26" name="Image 5" descr="preencoded.png"/>
          <p:cNvPicPr>
            <a:picLocks noChangeAspect="1"/>
          </p:cNvPicPr>
          <p:nvPr/>
        </p:nvPicPr>
        <p:blipFill>
          <a:blip r:embed="rId8"/>
          <a:srcRect l="-57" r="-57"/>
          <a:stretch/>
        </p:blipFill>
        <p:spPr>
          <a:xfrm>
            <a:off x="642823" y="2293315"/>
            <a:ext cx="200254" cy="228600"/>
          </a:xfrm>
          <a:prstGeom prst="rect">
            <a:avLst/>
          </a:prstGeom>
        </p:spPr>
      </p:pic>
      <p:pic>
        <p:nvPicPr>
          <p:cNvPr id="27" name="Image 6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476402" y="3386938"/>
            <a:ext cx="533095" cy="533095"/>
          </a:xfrm>
          <a:prstGeom prst="rect">
            <a:avLst/>
          </a:prstGeom>
        </p:spPr>
      </p:pic>
      <p:pic>
        <p:nvPicPr>
          <p:cNvPr id="28" name="Image 7" descr="preencoded.png"/>
          <p:cNvPicPr>
            <a:picLocks noChangeAspect="1"/>
          </p:cNvPicPr>
          <p:nvPr/>
        </p:nvPicPr>
        <p:blipFill>
          <a:blip r:embed="rId10"/>
          <a:srcRect l="-80" r="-80"/>
          <a:stretch/>
        </p:blipFill>
        <p:spPr>
          <a:xfrm>
            <a:off x="599846" y="3539642"/>
            <a:ext cx="286207" cy="228600"/>
          </a:xfrm>
          <a:prstGeom prst="rect">
            <a:avLst/>
          </a:prstGeom>
        </p:spPr>
      </p:pic>
      <p:pic>
        <p:nvPicPr>
          <p:cNvPr id="29" name="Image 8" descr="preencoded.png"/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476402" y="4633265"/>
            <a:ext cx="533095" cy="533095"/>
          </a:xfrm>
          <a:prstGeom prst="rect">
            <a:avLst/>
          </a:prstGeom>
        </p:spPr>
      </p:pic>
      <p:pic>
        <p:nvPicPr>
          <p:cNvPr id="30" name="Image 9" descr="preencoded.png"/>
          <p:cNvPicPr>
            <a:picLocks noChangeAspect="1"/>
          </p:cNvPicPr>
          <p:nvPr/>
        </p:nvPicPr>
        <p:blipFill>
          <a:blip r:embed="rId12"/>
          <a:srcRect t="-45" b="-45"/>
          <a:stretch/>
        </p:blipFill>
        <p:spPr>
          <a:xfrm>
            <a:off x="614477" y="4785055"/>
            <a:ext cx="256946" cy="228600"/>
          </a:xfrm>
          <a:prstGeom prst="rect">
            <a:avLst/>
          </a:prstGeom>
        </p:spPr>
      </p:pic>
      <p:sp>
        <p:nvSpPr>
          <p:cNvPr id="31" name="Shape 19"/>
          <p:cNvSpPr/>
          <p:nvPr/>
        </p:nvSpPr>
        <p:spPr>
          <a:xfrm>
            <a:off x="0" y="0"/>
            <a:ext cx="12191695" cy="1047902"/>
          </a:xfrm>
          <a:prstGeom prst="rect">
            <a:avLst/>
          </a:prstGeom>
          <a:solidFill>
            <a:srgbClr val="004B87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2" name="Text 20"/>
          <p:cNvSpPr txBox="1"/>
          <p:nvPr/>
        </p:nvSpPr>
        <p:spPr>
          <a:xfrm>
            <a:off x="476402" y="85954"/>
            <a:ext cx="7334402" cy="4956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900" b="1" kern="0" spc="-37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Contexto do Projeto</a:t>
            </a:r>
            <a:endParaRPr lang="en-US" sz="3900" dirty="0"/>
          </a:p>
        </p:txBody>
      </p:sp>
      <p:sp>
        <p:nvSpPr>
          <p:cNvPr id="33" name="Text 21"/>
          <p:cNvSpPr txBox="1"/>
          <p:nvPr/>
        </p:nvSpPr>
        <p:spPr>
          <a:xfrm>
            <a:off x="476402" y="619049"/>
            <a:ext cx="7258507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kern="0" spc="75" dirty="0">
                <a:solidFill>
                  <a:srgbClr val="E0CDA9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Nova Ponta Negra - Processo de Escuta Popular</a:t>
            </a:r>
            <a:endParaRPr lang="en-US" sz="1800" dirty="0"/>
          </a:p>
        </p:txBody>
      </p:sp>
      <p:sp>
        <p:nvSpPr>
          <p:cNvPr id="34" name="Text 22"/>
          <p:cNvSpPr txBox="1"/>
          <p:nvPr/>
        </p:nvSpPr>
        <p:spPr>
          <a:xfrm>
            <a:off x="10207447" y="323698"/>
            <a:ext cx="1589227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dirty="0">
                <a:solidFill>
                  <a:srgbClr val="FFFFFF">
                    <a:alpha val="90000"/>
                  </a:srgbClr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PREFEITURA </a:t>
            </a:r>
            <a:endParaRPr lang="en-US" sz="2100" dirty="0"/>
          </a:p>
        </p:txBody>
      </p:sp>
      <p:pic>
        <p:nvPicPr>
          <p:cNvPr id="35" name="Image 10" descr="preencoded.png"/>
          <p:cNvPicPr>
            <a:picLocks noChangeAspect="1"/>
          </p:cNvPicPr>
          <p:nvPr/>
        </p:nvPicPr>
        <p:blipFill>
          <a:blip r:embed="rId13">
            <a:alphaModFix amt="90000"/>
          </a:blip>
          <a:srcRect/>
          <a:stretch/>
        </p:blipFill>
        <p:spPr>
          <a:xfrm>
            <a:off x="9871862" y="395021"/>
            <a:ext cx="267005" cy="26700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633679"/>
            <a:ext cx="12191695" cy="6001207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rcRect l="-1" r="-1"/>
          <a:stretch/>
        </p:blipFill>
        <p:spPr>
          <a:xfrm>
            <a:off x="571500" y="920801"/>
            <a:ext cx="4267505" cy="3105302"/>
          </a:xfrm>
          <a:prstGeom prst="rect">
            <a:avLst/>
          </a:prstGeom>
        </p:spPr>
      </p:pic>
      <p:sp>
        <p:nvSpPr>
          <p:cNvPr id="6" name="Text 3"/>
          <p:cNvSpPr txBox="1"/>
          <p:nvPr/>
        </p:nvSpPr>
        <p:spPr>
          <a:xfrm>
            <a:off x="761695" y="1282903"/>
            <a:ext cx="3886200" cy="12006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0" b="1" dirty="0">
                <a:solidFill>
                  <a:srgbClr val="004B8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199</a:t>
            </a:r>
            <a:endParaRPr lang="en-US" sz="10500" dirty="0"/>
          </a:p>
        </p:txBody>
      </p:sp>
      <p:sp>
        <p:nvSpPr>
          <p:cNvPr id="7" name="Text 4"/>
          <p:cNvSpPr txBox="1"/>
          <p:nvPr/>
        </p:nvSpPr>
        <p:spPr>
          <a:xfrm>
            <a:off x="800100" y="2577694"/>
            <a:ext cx="381030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kern="0" spc="75" dirty="0">
                <a:solidFill>
                  <a:srgbClr val="4A556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Contribuições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18388" y="3111703"/>
            <a:ext cx="3774643" cy="6291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71809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Sistematizadas de 2 Audiências Públicas</a:t>
            </a:r>
            <a:endParaRPr lang="en-US" sz="1600" dirty="0"/>
          </a:p>
        </p:txBody>
      </p:sp>
      <p:sp>
        <p:nvSpPr>
          <p:cNvPr id="9" name="Shape 6"/>
          <p:cNvSpPr/>
          <p:nvPr/>
        </p:nvSpPr>
        <p:spPr>
          <a:xfrm>
            <a:off x="571500" y="4311396"/>
            <a:ext cx="4267505" cy="2029054"/>
          </a:xfrm>
          <a:prstGeom prst="roundRect">
            <a:avLst>
              <a:gd name="adj" fmla="val 5078"/>
            </a:avLst>
          </a:prstGeom>
          <a:solidFill>
            <a:srgbClr val="E6FFFA"/>
          </a:solidFill>
          <a:ln/>
        </p:spPr>
      </p:sp>
      <p:sp>
        <p:nvSpPr>
          <p:cNvPr id="10" name="Shape 7"/>
          <p:cNvSpPr/>
          <p:nvPr/>
        </p:nvSpPr>
        <p:spPr>
          <a:xfrm>
            <a:off x="571500" y="4311396"/>
            <a:ext cx="57607" cy="2029054"/>
          </a:xfrm>
          <a:prstGeom prst="roundRect">
            <a:avLst>
              <a:gd name="adj" fmla="val 178852"/>
            </a:avLst>
          </a:prstGeom>
          <a:solidFill>
            <a:srgbClr val="00A896"/>
          </a:solidFill>
          <a:ln w="12700">
            <a:solidFill>
              <a:srgbClr val="00A896">
                <a:alpha val="0"/>
              </a:srgbClr>
            </a:solidFill>
            <a:prstDash val="solid"/>
          </a:ln>
        </p:spPr>
      </p:sp>
      <p:sp>
        <p:nvSpPr>
          <p:cNvPr id="11" name="Text 8"/>
          <p:cNvSpPr txBox="1"/>
          <p:nvPr/>
        </p:nvSpPr>
        <p:spPr>
          <a:xfrm>
            <a:off x="1197864" y="4539996"/>
            <a:ext cx="3492094" cy="1571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234E52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Todas as falas e propostas foram analisadas, categorizadas e agrupadas por afinidade temática para orientar o Termo de Referência do concurso. </a:t>
            </a:r>
            <a:endParaRPr lang="en-US" sz="1600" dirty="0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857707" y="4594860"/>
            <a:ext cx="209398" cy="209398"/>
          </a:xfrm>
          <a:prstGeom prst="rect">
            <a:avLst/>
          </a:prstGeom>
        </p:spPr>
      </p:pic>
      <p:sp>
        <p:nvSpPr>
          <p:cNvPr id="13" name="Text 9"/>
          <p:cNvSpPr txBox="1"/>
          <p:nvPr/>
        </p:nvSpPr>
        <p:spPr>
          <a:xfrm>
            <a:off x="5523890" y="919886"/>
            <a:ext cx="6210605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2D374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 Tipologia das Contribuições </a:t>
            </a:r>
            <a:endParaRPr lang="en-US" sz="2100" dirty="0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rcRect l="-685" r="-685"/>
          <a:stretch/>
        </p:blipFill>
        <p:spPr>
          <a:xfrm>
            <a:off x="5219395" y="986638"/>
            <a:ext cx="304495" cy="267005"/>
          </a:xfrm>
          <a:prstGeom prst="rect">
            <a:avLst/>
          </a:prstGeom>
        </p:spPr>
      </p:pic>
      <p:sp>
        <p:nvSpPr>
          <p:cNvPr id="15" name="Shape 10"/>
          <p:cNvSpPr/>
          <p:nvPr/>
        </p:nvSpPr>
        <p:spPr>
          <a:xfrm>
            <a:off x="5219395" y="1510589"/>
            <a:ext cx="3105302" cy="2324405"/>
          </a:xfrm>
          <a:prstGeom prst="roundRect">
            <a:avLst>
              <a:gd name="adj" fmla="val 3869"/>
            </a:avLst>
          </a:prstGeom>
          <a:solidFill>
            <a:srgbClr val="FFFFFF"/>
          </a:solidFill>
          <a:ln/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</p:sp>
      <p:sp>
        <p:nvSpPr>
          <p:cNvPr id="16" name="Shape 11"/>
          <p:cNvSpPr/>
          <p:nvPr/>
        </p:nvSpPr>
        <p:spPr>
          <a:xfrm>
            <a:off x="5219395" y="3787445"/>
            <a:ext cx="3105302" cy="47549"/>
          </a:xfrm>
          <a:prstGeom prst="roundRect">
            <a:avLst>
              <a:gd name="adj" fmla="val 189154"/>
            </a:avLst>
          </a:prstGeom>
          <a:solidFill>
            <a:srgbClr val="E53E3E"/>
          </a:solidFill>
          <a:ln w="12700">
            <a:solidFill>
              <a:srgbClr val="E53E3E">
                <a:alpha val="0"/>
              </a:srgbClr>
            </a:solidFill>
            <a:prstDash val="solid"/>
          </a:ln>
        </p:spPr>
      </p:sp>
      <p:sp>
        <p:nvSpPr>
          <p:cNvPr id="17" name="Shape 12"/>
          <p:cNvSpPr/>
          <p:nvPr/>
        </p:nvSpPr>
        <p:spPr>
          <a:xfrm>
            <a:off x="5410505" y="1700784"/>
            <a:ext cx="476402" cy="476402"/>
          </a:xfrm>
          <a:prstGeom prst="roundRect">
            <a:avLst>
              <a:gd name="adj" fmla="val 76775"/>
            </a:avLst>
          </a:prstGeom>
          <a:solidFill>
            <a:srgbClr val="FFF5F5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5533949" y="1824228"/>
            <a:ext cx="228600" cy="228600"/>
          </a:xfrm>
          <a:prstGeom prst="rect">
            <a:avLst/>
          </a:prstGeom>
        </p:spPr>
      </p:pic>
      <p:sp>
        <p:nvSpPr>
          <p:cNvPr id="19" name="Text 13"/>
          <p:cNvSpPr txBox="1"/>
          <p:nvPr/>
        </p:nvSpPr>
        <p:spPr>
          <a:xfrm>
            <a:off x="6038698" y="1700784"/>
            <a:ext cx="2174443" cy="5056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2D374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Problemas &amp; Conflitos</a:t>
            </a:r>
            <a:endParaRPr lang="en-US" sz="1600" dirty="0"/>
          </a:p>
        </p:txBody>
      </p:sp>
      <p:sp>
        <p:nvSpPr>
          <p:cNvPr id="20" name="Text 14"/>
          <p:cNvSpPr txBox="1"/>
          <p:nvPr/>
        </p:nvSpPr>
        <p:spPr>
          <a:xfrm>
            <a:off x="6038698" y="2279599"/>
            <a:ext cx="2171700" cy="9628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71809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Identificação de gargalos atuais, áreas de risco e conflitos de uso do espaço.</a:t>
            </a:r>
            <a:endParaRPr lang="en-US" sz="1300" dirty="0"/>
          </a:p>
        </p:txBody>
      </p:sp>
      <p:sp>
        <p:nvSpPr>
          <p:cNvPr id="21" name="Shape 15"/>
          <p:cNvSpPr/>
          <p:nvPr/>
        </p:nvSpPr>
        <p:spPr>
          <a:xfrm>
            <a:off x="6038698" y="3316529"/>
            <a:ext cx="914400" cy="276149"/>
          </a:xfrm>
          <a:prstGeom prst="roundRect">
            <a:avLst>
              <a:gd name="adj" fmla="val 91345"/>
            </a:avLst>
          </a:prstGeom>
          <a:solidFill>
            <a:srgbClr val="EDF2F7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22" name="Text 16"/>
          <p:cNvSpPr txBox="1"/>
          <p:nvPr/>
        </p:nvSpPr>
        <p:spPr>
          <a:xfrm>
            <a:off x="6038698" y="3316529"/>
            <a:ext cx="972007" cy="277063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76200" tIns="38100" rIns="76200" bIns="3810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Diagnóstico</a:t>
            </a:r>
            <a:endParaRPr lang="en-US" sz="1000" dirty="0"/>
          </a:p>
        </p:txBody>
      </p:sp>
      <p:sp>
        <p:nvSpPr>
          <p:cNvPr id="23" name="Shape 17"/>
          <p:cNvSpPr/>
          <p:nvPr/>
        </p:nvSpPr>
        <p:spPr>
          <a:xfrm>
            <a:off x="8515807" y="1510589"/>
            <a:ext cx="3105302" cy="2324405"/>
          </a:xfrm>
          <a:prstGeom prst="roundRect">
            <a:avLst>
              <a:gd name="adj" fmla="val 3869"/>
            </a:avLst>
          </a:prstGeom>
          <a:solidFill>
            <a:srgbClr val="FFFFFF"/>
          </a:solidFill>
          <a:ln/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</p:sp>
      <p:sp>
        <p:nvSpPr>
          <p:cNvPr id="24" name="Shape 18"/>
          <p:cNvSpPr/>
          <p:nvPr/>
        </p:nvSpPr>
        <p:spPr>
          <a:xfrm>
            <a:off x="8515807" y="3787445"/>
            <a:ext cx="3105302" cy="47549"/>
          </a:xfrm>
          <a:prstGeom prst="roundRect">
            <a:avLst>
              <a:gd name="adj" fmla="val 189154"/>
            </a:avLst>
          </a:prstGeom>
          <a:solidFill>
            <a:srgbClr val="3182CE"/>
          </a:solidFill>
          <a:ln w="12700">
            <a:solidFill>
              <a:srgbClr val="3182CE">
                <a:alpha val="0"/>
              </a:srgbClr>
            </a:solidFill>
            <a:prstDash val="solid"/>
          </a:ln>
        </p:spPr>
      </p:sp>
      <p:sp>
        <p:nvSpPr>
          <p:cNvPr id="25" name="Shape 19"/>
          <p:cNvSpPr/>
          <p:nvPr/>
        </p:nvSpPr>
        <p:spPr>
          <a:xfrm>
            <a:off x="8706002" y="1700784"/>
            <a:ext cx="476402" cy="476402"/>
          </a:xfrm>
          <a:prstGeom prst="roundRect">
            <a:avLst>
              <a:gd name="adj" fmla="val 76775"/>
            </a:avLst>
          </a:prstGeom>
          <a:solidFill>
            <a:srgbClr val="EBF8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26" name="Image 4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8829446" y="1824228"/>
            <a:ext cx="228600" cy="228600"/>
          </a:xfrm>
          <a:prstGeom prst="rect">
            <a:avLst/>
          </a:prstGeom>
        </p:spPr>
      </p:pic>
      <p:sp>
        <p:nvSpPr>
          <p:cNvPr id="27" name="Text 20"/>
          <p:cNvSpPr txBox="1"/>
          <p:nvPr/>
        </p:nvSpPr>
        <p:spPr>
          <a:xfrm>
            <a:off x="9334195" y="1700784"/>
            <a:ext cx="2179930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2D374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Aspirações</a:t>
            </a:r>
            <a:endParaRPr lang="en-US" sz="1600" dirty="0"/>
          </a:p>
        </p:txBody>
      </p:sp>
      <p:sp>
        <p:nvSpPr>
          <p:cNvPr id="28" name="Text 21"/>
          <p:cNvSpPr txBox="1"/>
          <p:nvPr/>
        </p:nvSpPr>
        <p:spPr>
          <a:xfrm>
            <a:off x="9334195" y="2028139"/>
            <a:ext cx="2171700" cy="7242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71809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Desejos da comunidade sobre como a orla deve ser sentida e vivenciada.</a:t>
            </a:r>
            <a:endParaRPr lang="en-US" sz="1300" dirty="0"/>
          </a:p>
        </p:txBody>
      </p:sp>
      <p:sp>
        <p:nvSpPr>
          <p:cNvPr id="29" name="Shape 22"/>
          <p:cNvSpPr/>
          <p:nvPr/>
        </p:nvSpPr>
        <p:spPr>
          <a:xfrm>
            <a:off x="9334195" y="2824582"/>
            <a:ext cx="1162202" cy="276149"/>
          </a:xfrm>
          <a:prstGeom prst="roundRect">
            <a:avLst>
              <a:gd name="adj" fmla="val 91345"/>
            </a:avLst>
          </a:prstGeom>
          <a:solidFill>
            <a:srgbClr val="EDF2F7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0" name="Text 23"/>
          <p:cNvSpPr txBox="1"/>
          <p:nvPr/>
        </p:nvSpPr>
        <p:spPr>
          <a:xfrm>
            <a:off x="9334195" y="2824582"/>
            <a:ext cx="1219810" cy="277063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76200" tIns="38100" rIns="76200" bIns="3810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Visão de Futuro</a:t>
            </a:r>
            <a:endParaRPr lang="en-US" sz="1000" dirty="0"/>
          </a:p>
        </p:txBody>
      </p:sp>
      <p:sp>
        <p:nvSpPr>
          <p:cNvPr id="31" name="Shape 24"/>
          <p:cNvSpPr/>
          <p:nvPr/>
        </p:nvSpPr>
        <p:spPr>
          <a:xfrm>
            <a:off x="5219395" y="4021531"/>
            <a:ext cx="3105302" cy="2324405"/>
          </a:xfrm>
          <a:prstGeom prst="roundRect">
            <a:avLst>
              <a:gd name="adj" fmla="val 3869"/>
            </a:avLst>
          </a:prstGeom>
          <a:solidFill>
            <a:srgbClr val="FFFFFF"/>
          </a:solidFill>
          <a:ln/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</p:sp>
      <p:sp>
        <p:nvSpPr>
          <p:cNvPr id="32" name="Shape 25"/>
          <p:cNvSpPr/>
          <p:nvPr/>
        </p:nvSpPr>
        <p:spPr>
          <a:xfrm>
            <a:off x="5219395" y="6298387"/>
            <a:ext cx="3105302" cy="47549"/>
          </a:xfrm>
          <a:prstGeom prst="roundRect">
            <a:avLst>
              <a:gd name="adj" fmla="val 189154"/>
            </a:avLst>
          </a:prstGeom>
          <a:solidFill>
            <a:srgbClr val="38A169"/>
          </a:solidFill>
          <a:ln w="12700">
            <a:solidFill>
              <a:srgbClr val="38A169">
                <a:alpha val="0"/>
              </a:srgbClr>
            </a:solidFill>
            <a:prstDash val="solid"/>
          </a:ln>
        </p:spPr>
      </p:sp>
      <p:sp>
        <p:nvSpPr>
          <p:cNvPr id="33" name="Shape 26"/>
          <p:cNvSpPr/>
          <p:nvPr/>
        </p:nvSpPr>
        <p:spPr>
          <a:xfrm>
            <a:off x="5410505" y="4211726"/>
            <a:ext cx="476402" cy="476402"/>
          </a:xfrm>
          <a:prstGeom prst="roundRect">
            <a:avLst>
              <a:gd name="adj" fmla="val 76775"/>
            </a:avLst>
          </a:prstGeom>
          <a:solidFill>
            <a:srgbClr val="F0FFF4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34" name="Image 5" descr="preencoded.png"/>
          <p:cNvPicPr>
            <a:picLocks noChangeAspect="1"/>
          </p:cNvPicPr>
          <p:nvPr/>
        </p:nvPicPr>
        <p:blipFill>
          <a:blip r:embed="rId8"/>
          <a:srcRect l="-133" r="-133"/>
          <a:stretch/>
        </p:blipFill>
        <p:spPr>
          <a:xfrm>
            <a:off x="5562295" y="4335170"/>
            <a:ext cx="171907" cy="228600"/>
          </a:xfrm>
          <a:prstGeom prst="rect">
            <a:avLst/>
          </a:prstGeom>
        </p:spPr>
      </p:pic>
      <p:sp>
        <p:nvSpPr>
          <p:cNvPr id="35" name="Text 27"/>
          <p:cNvSpPr txBox="1"/>
          <p:nvPr/>
        </p:nvSpPr>
        <p:spPr>
          <a:xfrm>
            <a:off x="6038698" y="4211726"/>
            <a:ext cx="2174443" cy="5056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2D374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Propostas Concretas</a:t>
            </a:r>
            <a:endParaRPr lang="en-US" sz="1600" dirty="0"/>
          </a:p>
        </p:txBody>
      </p:sp>
      <p:sp>
        <p:nvSpPr>
          <p:cNvPr id="36" name="Text 28"/>
          <p:cNvSpPr txBox="1"/>
          <p:nvPr/>
        </p:nvSpPr>
        <p:spPr>
          <a:xfrm>
            <a:off x="6038698" y="4790542"/>
            <a:ext cx="2171700" cy="9628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71809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Sugestões específicas de intervenção física, paisagística ou arquitetônica.</a:t>
            </a:r>
            <a:endParaRPr lang="en-US" sz="1300" dirty="0"/>
          </a:p>
        </p:txBody>
      </p:sp>
      <p:sp>
        <p:nvSpPr>
          <p:cNvPr id="37" name="Shape 29"/>
          <p:cNvSpPr/>
          <p:nvPr/>
        </p:nvSpPr>
        <p:spPr>
          <a:xfrm>
            <a:off x="6038698" y="5827471"/>
            <a:ext cx="724205" cy="276149"/>
          </a:xfrm>
          <a:prstGeom prst="roundRect">
            <a:avLst>
              <a:gd name="adj" fmla="val 91345"/>
            </a:avLst>
          </a:prstGeom>
          <a:solidFill>
            <a:srgbClr val="EDF2F7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8" name="Text 30"/>
          <p:cNvSpPr txBox="1"/>
          <p:nvPr/>
        </p:nvSpPr>
        <p:spPr>
          <a:xfrm>
            <a:off x="6038698" y="5827471"/>
            <a:ext cx="781812" cy="277063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76200" tIns="38100" rIns="76200" bIns="3810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Soluções</a:t>
            </a:r>
            <a:endParaRPr lang="en-US" sz="1000" dirty="0"/>
          </a:p>
        </p:txBody>
      </p:sp>
      <p:sp>
        <p:nvSpPr>
          <p:cNvPr id="39" name="Shape 31"/>
          <p:cNvSpPr/>
          <p:nvPr/>
        </p:nvSpPr>
        <p:spPr>
          <a:xfrm>
            <a:off x="8515807" y="4021531"/>
            <a:ext cx="3105302" cy="2324405"/>
          </a:xfrm>
          <a:prstGeom prst="roundRect">
            <a:avLst>
              <a:gd name="adj" fmla="val 3869"/>
            </a:avLst>
          </a:prstGeom>
          <a:solidFill>
            <a:srgbClr val="FFFFFF"/>
          </a:solidFill>
          <a:ln/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</p:sp>
      <p:sp>
        <p:nvSpPr>
          <p:cNvPr id="40" name="Shape 32"/>
          <p:cNvSpPr/>
          <p:nvPr/>
        </p:nvSpPr>
        <p:spPr>
          <a:xfrm>
            <a:off x="8515807" y="6298387"/>
            <a:ext cx="3105302" cy="47549"/>
          </a:xfrm>
          <a:prstGeom prst="roundRect">
            <a:avLst>
              <a:gd name="adj" fmla="val 189154"/>
            </a:avLst>
          </a:prstGeom>
          <a:solidFill>
            <a:srgbClr val="D69E2E"/>
          </a:solidFill>
          <a:ln w="12700">
            <a:solidFill>
              <a:srgbClr val="D69E2E">
                <a:alpha val="0"/>
              </a:srgbClr>
            </a:solidFill>
            <a:prstDash val="solid"/>
          </a:ln>
        </p:spPr>
      </p:sp>
      <p:sp>
        <p:nvSpPr>
          <p:cNvPr id="41" name="Shape 33"/>
          <p:cNvSpPr/>
          <p:nvPr/>
        </p:nvSpPr>
        <p:spPr>
          <a:xfrm>
            <a:off x="8706002" y="4211726"/>
            <a:ext cx="476402" cy="476402"/>
          </a:xfrm>
          <a:prstGeom prst="roundRect">
            <a:avLst>
              <a:gd name="adj" fmla="val 76775"/>
            </a:avLst>
          </a:prstGeom>
          <a:solidFill>
            <a:srgbClr val="FFFFF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42" name="Image 6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8829446" y="4335170"/>
            <a:ext cx="228600" cy="228600"/>
          </a:xfrm>
          <a:prstGeom prst="rect">
            <a:avLst/>
          </a:prstGeom>
        </p:spPr>
      </p:pic>
      <p:sp>
        <p:nvSpPr>
          <p:cNvPr id="43" name="Text 34"/>
          <p:cNvSpPr txBox="1"/>
          <p:nvPr/>
        </p:nvSpPr>
        <p:spPr>
          <a:xfrm>
            <a:off x="9334195" y="4211726"/>
            <a:ext cx="2174443" cy="5056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2D374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Diretrizes de Gestão</a:t>
            </a:r>
            <a:endParaRPr lang="en-US" sz="1600" dirty="0"/>
          </a:p>
        </p:txBody>
      </p:sp>
      <p:sp>
        <p:nvSpPr>
          <p:cNvPr id="44" name="Text 35"/>
          <p:cNvSpPr txBox="1"/>
          <p:nvPr/>
        </p:nvSpPr>
        <p:spPr>
          <a:xfrm>
            <a:off x="9334195" y="4790542"/>
            <a:ext cx="2171700" cy="9628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71809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Orientações sobre governança, manutenção e regras de uso do espaço.</a:t>
            </a:r>
            <a:endParaRPr lang="en-US" sz="1300" dirty="0"/>
          </a:p>
        </p:txBody>
      </p:sp>
      <p:sp>
        <p:nvSpPr>
          <p:cNvPr id="45" name="Shape 36"/>
          <p:cNvSpPr/>
          <p:nvPr/>
        </p:nvSpPr>
        <p:spPr>
          <a:xfrm>
            <a:off x="9334195" y="5827471"/>
            <a:ext cx="1238098" cy="276149"/>
          </a:xfrm>
          <a:prstGeom prst="roundRect">
            <a:avLst>
              <a:gd name="adj" fmla="val 91345"/>
            </a:avLst>
          </a:prstGeom>
          <a:solidFill>
            <a:srgbClr val="EDF2F7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6" name="Text 37"/>
          <p:cNvSpPr txBox="1"/>
          <p:nvPr/>
        </p:nvSpPr>
        <p:spPr>
          <a:xfrm>
            <a:off x="9334195" y="5827471"/>
            <a:ext cx="1295705" cy="277063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76200" tIns="38100" rIns="76200" bIns="3810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Sustentabilidade</a:t>
            </a:r>
            <a:endParaRPr lang="en-US" sz="1000" dirty="0"/>
          </a:p>
        </p:txBody>
      </p:sp>
      <p:pic>
        <p:nvPicPr>
          <p:cNvPr id="47" name="Image 7" descr="preencoded.png"/>
          <p:cNvPicPr>
            <a:picLocks noChangeAspect="1"/>
          </p:cNvPicPr>
          <p:nvPr/>
        </p:nvPicPr>
        <p:blipFill>
          <a:blip r:embed="rId10">
            <a:alphaModFix amt="5000"/>
          </a:blip>
          <a:srcRect/>
          <a:stretch/>
        </p:blipFill>
        <p:spPr>
          <a:xfrm>
            <a:off x="9334195" y="0"/>
            <a:ext cx="2857500" cy="2857500"/>
          </a:xfrm>
          <a:prstGeom prst="rect">
            <a:avLst/>
          </a:prstGeom>
        </p:spPr>
      </p:pic>
      <p:sp>
        <p:nvSpPr>
          <p:cNvPr id="48" name="Shape 38"/>
          <p:cNvSpPr/>
          <p:nvPr/>
        </p:nvSpPr>
        <p:spPr>
          <a:xfrm>
            <a:off x="0" y="6627571"/>
            <a:ext cx="12191695" cy="237744"/>
          </a:xfrm>
          <a:prstGeom prst="rect">
            <a:avLst/>
          </a:prstGeom>
          <a:solidFill>
            <a:srgbClr val="F1F5F9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9" name="Text 39"/>
          <p:cNvSpPr txBox="1"/>
          <p:nvPr/>
        </p:nvSpPr>
        <p:spPr>
          <a:xfrm>
            <a:off x="571500" y="6642202"/>
            <a:ext cx="2969971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94A3B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Nova Ponta Negra - 3ª Audiência Pública</a:t>
            </a:r>
            <a:endParaRPr lang="en-US" sz="1000" dirty="0"/>
          </a:p>
        </p:txBody>
      </p:sp>
      <p:sp>
        <p:nvSpPr>
          <p:cNvPr id="50" name="Text 40"/>
          <p:cNvSpPr txBox="1"/>
          <p:nvPr/>
        </p:nvSpPr>
        <p:spPr>
          <a:xfrm>
            <a:off x="9435694" y="6642202"/>
            <a:ext cx="2607869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94A3B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Participação Social e Transparência</a:t>
            </a:r>
            <a:endParaRPr lang="en-US" sz="1000" dirty="0"/>
          </a:p>
        </p:txBody>
      </p:sp>
      <p:sp>
        <p:nvSpPr>
          <p:cNvPr id="51" name="Shape 41"/>
          <p:cNvSpPr/>
          <p:nvPr/>
        </p:nvSpPr>
        <p:spPr>
          <a:xfrm>
            <a:off x="0" y="0"/>
            <a:ext cx="12191695" cy="638251"/>
          </a:xfrm>
          <a:prstGeom prst="rect">
            <a:avLst/>
          </a:prstGeom>
          <a:solidFill>
            <a:srgbClr val="004B87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2" name="Shape 42"/>
          <p:cNvSpPr/>
          <p:nvPr/>
        </p:nvSpPr>
        <p:spPr>
          <a:xfrm>
            <a:off x="0" y="576986"/>
            <a:ext cx="12191695" cy="57607"/>
          </a:xfrm>
          <a:prstGeom prst="rect">
            <a:avLst/>
          </a:prstGeom>
          <a:solidFill>
            <a:srgbClr val="00A896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3" name="Text 43"/>
          <p:cNvSpPr txBox="1"/>
          <p:nvPr/>
        </p:nvSpPr>
        <p:spPr>
          <a:xfrm>
            <a:off x="571500" y="44806"/>
            <a:ext cx="3724351" cy="553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900" b="1" kern="0" spc="-37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Visão Geral</a:t>
            </a:r>
            <a:endParaRPr lang="en-US" sz="3900" dirty="0"/>
          </a:p>
        </p:txBody>
      </p:sp>
      <p:sp>
        <p:nvSpPr>
          <p:cNvPr id="54" name="Shape 44"/>
          <p:cNvSpPr/>
          <p:nvPr/>
        </p:nvSpPr>
        <p:spPr>
          <a:xfrm>
            <a:off x="4289450" y="173736"/>
            <a:ext cx="19202" cy="286207"/>
          </a:xfrm>
          <a:prstGeom prst="rect">
            <a:avLst/>
          </a:prstGeom>
          <a:solidFill>
            <a:srgbClr val="FFFFFF">
              <a:alpha val="3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5" name="Text 45"/>
          <p:cNvSpPr txBox="1"/>
          <p:nvPr/>
        </p:nvSpPr>
        <p:spPr>
          <a:xfrm>
            <a:off x="4498848" y="173736"/>
            <a:ext cx="3924605" cy="286207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E0CDA9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Consolidação das Contribuições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0F4F8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Text 2"/>
          <p:cNvSpPr txBox="1"/>
          <p:nvPr/>
        </p:nvSpPr>
        <p:spPr>
          <a:xfrm>
            <a:off x="1287475" y="1028700"/>
            <a:ext cx="9618574" cy="6483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9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As 199 contribuições foram organizadas em 8 eixos principais para orientar o desenvolvimento do projeto de forma estruturada.</a:t>
            </a:r>
            <a:endParaRPr lang="en-US" sz="1900" dirty="0"/>
          </a:p>
        </p:txBody>
      </p:sp>
      <p:sp>
        <p:nvSpPr>
          <p:cNvPr id="5" name="Shape 3"/>
          <p:cNvSpPr/>
          <p:nvPr/>
        </p:nvSpPr>
        <p:spPr>
          <a:xfrm>
            <a:off x="571500" y="1901038"/>
            <a:ext cx="2619756" cy="2104949"/>
          </a:xfrm>
          <a:prstGeom prst="roundRect">
            <a:avLst>
              <a:gd name="adj" fmla="val 4718"/>
            </a:avLst>
          </a:prstGeom>
          <a:solidFill>
            <a:srgbClr val="FFFFFF"/>
          </a:solidFill>
          <a:ln/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71500" y="1901038"/>
            <a:ext cx="2619756" cy="57607"/>
          </a:xfrm>
          <a:prstGeom prst="roundRect">
            <a:avLst>
              <a:gd name="adj" fmla="val 172377"/>
            </a:avLst>
          </a:prstGeom>
          <a:solidFill>
            <a:srgbClr val="ED8936"/>
          </a:solidFill>
          <a:ln w="12700">
            <a:solidFill>
              <a:srgbClr val="ED8936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643177" y="2110435"/>
            <a:ext cx="476402" cy="476402"/>
          </a:xfrm>
          <a:prstGeom prst="ellipse">
            <a:avLst/>
          </a:prstGeom>
          <a:solidFill>
            <a:srgbClr val="FFFAF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rcRect l="-461" r="-461"/>
          <a:stretch/>
        </p:blipFill>
        <p:spPr>
          <a:xfrm>
            <a:off x="1762049" y="2243938"/>
            <a:ext cx="237744" cy="209398"/>
          </a:xfrm>
          <a:prstGeom prst="rect">
            <a:avLst/>
          </a:prstGeom>
        </p:spPr>
      </p:pic>
      <p:sp>
        <p:nvSpPr>
          <p:cNvPr id="9" name="Text 6"/>
          <p:cNvSpPr txBox="1"/>
          <p:nvPr/>
        </p:nvSpPr>
        <p:spPr>
          <a:xfrm>
            <a:off x="681228" y="2681935"/>
            <a:ext cx="2400300" cy="5148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2D374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Cultura e Economia Local</a:t>
            </a:r>
            <a:endParaRPr lang="en-US" sz="1800" dirty="0"/>
          </a:p>
        </p:txBody>
      </p:sp>
      <p:sp>
        <p:nvSpPr>
          <p:cNvPr id="10" name="Text 7"/>
          <p:cNvSpPr txBox="1"/>
          <p:nvPr/>
        </p:nvSpPr>
        <p:spPr>
          <a:xfrm>
            <a:off x="1597457" y="3234233"/>
            <a:ext cx="571500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100" b="1" dirty="0">
                <a:solidFill>
                  <a:srgbClr val="2D374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37</a:t>
            </a:r>
            <a:endParaRPr lang="en-US" sz="3100" dirty="0"/>
          </a:p>
        </p:txBody>
      </p:sp>
      <p:sp>
        <p:nvSpPr>
          <p:cNvPr id="11" name="Text 8"/>
          <p:cNvSpPr txBox="1"/>
          <p:nvPr/>
        </p:nvSpPr>
        <p:spPr>
          <a:xfrm>
            <a:off x="1293876" y="3653942"/>
            <a:ext cx="1181405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kern="0" spc="38" dirty="0">
                <a:solidFill>
                  <a:srgbClr val="71809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Contribuições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3381451" y="1901038"/>
            <a:ext cx="2619756" cy="2104949"/>
          </a:xfrm>
          <a:prstGeom prst="roundRect">
            <a:avLst>
              <a:gd name="adj" fmla="val 4718"/>
            </a:avLst>
          </a:prstGeom>
          <a:solidFill>
            <a:srgbClr val="FFFFFF"/>
          </a:solidFill>
          <a:ln/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3381451" y="1901038"/>
            <a:ext cx="2619756" cy="57607"/>
          </a:xfrm>
          <a:prstGeom prst="roundRect">
            <a:avLst>
              <a:gd name="adj" fmla="val 172377"/>
            </a:avLst>
          </a:prstGeom>
          <a:solidFill>
            <a:srgbClr val="38A169"/>
          </a:solidFill>
          <a:ln w="12700">
            <a:solidFill>
              <a:srgbClr val="38A169">
                <a:alpha val="0"/>
              </a:srgbClr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4453128" y="2110435"/>
            <a:ext cx="476402" cy="476402"/>
          </a:xfrm>
          <a:prstGeom prst="ellipse">
            <a:avLst/>
          </a:prstGeom>
          <a:solidFill>
            <a:srgbClr val="F0FFF4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4"/>
          <a:srcRect t="-600" b="-600"/>
          <a:stretch/>
        </p:blipFill>
        <p:spPr>
          <a:xfrm>
            <a:off x="4600346" y="2243938"/>
            <a:ext cx="181051" cy="209398"/>
          </a:xfrm>
          <a:prstGeom prst="rect">
            <a:avLst/>
          </a:prstGeom>
        </p:spPr>
      </p:pic>
      <p:sp>
        <p:nvSpPr>
          <p:cNvPr id="16" name="Text 12"/>
          <p:cNvSpPr txBox="1"/>
          <p:nvPr/>
        </p:nvSpPr>
        <p:spPr>
          <a:xfrm>
            <a:off x="3491179" y="2681935"/>
            <a:ext cx="2400300" cy="5148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2D374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Natureza e Paisagem</a:t>
            </a:r>
            <a:endParaRPr lang="en-US" sz="1800" dirty="0"/>
          </a:p>
        </p:txBody>
      </p:sp>
      <p:sp>
        <p:nvSpPr>
          <p:cNvPr id="17" name="Text 13"/>
          <p:cNvSpPr txBox="1"/>
          <p:nvPr/>
        </p:nvSpPr>
        <p:spPr>
          <a:xfrm>
            <a:off x="4394606" y="3234233"/>
            <a:ext cx="600761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100" b="1" dirty="0">
                <a:solidFill>
                  <a:srgbClr val="2D374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24</a:t>
            </a:r>
            <a:endParaRPr lang="en-US" sz="3100" dirty="0"/>
          </a:p>
        </p:txBody>
      </p:sp>
      <p:sp>
        <p:nvSpPr>
          <p:cNvPr id="18" name="Text 14"/>
          <p:cNvSpPr txBox="1"/>
          <p:nvPr/>
        </p:nvSpPr>
        <p:spPr>
          <a:xfrm>
            <a:off x="4103827" y="3653942"/>
            <a:ext cx="1181405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kern="0" spc="38" dirty="0">
                <a:solidFill>
                  <a:srgbClr val="71809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Contribuições</a:t>
            </a:r>
            <a:endParaRPr lang="en-US" sz="1000" dirty="0"/>
          </a:p>
        </p:txBody>
      </p:sp>
      <p:sp>
        <p:nvSpPr>
          <p:cNvPr id="19" name="Shape 15"/>
          <p:cNvSpPr/>
          <p:nvPr/>
        </p:nvSpPr>
        <p:spPr>
          <a:xfrm>
            <a:off x="6191402" y="1901038"/>
            <a:ext cx="2619756" cy="2104949"/>
          </a:xfrm>
          <a:prstGeom prst="roundRect">
            <a:avLst>
              <a:gd name="adj" fmla="val 4718"/>
            </a:avLst>
          </a:prstGeom>
          <a:solidFill>
            <a:srgbClr val="FFFFFF"/>
          </a:solidFill>
          <a:ln/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6191402" y="1901038"/>
            <a:ext cx="2619756" cy="57607"/>
          </a:xfrm>
          <a:prstGeom prst="roundRect">
            <a:avLst>
              <a:gd name="adj" fmla="val 172377"/>
            </a:avLst>
          </a:prstGeom>
          <a:solidFill>
            <a:srgbClr val="3182CE"/>
          </a:solidFill>
          <a:ln w="12700">
            <a:solidFill>
              <a:srgbClr val="3182CE">
                <a:alpha val="0"/>
              </a:srgbClr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7263079" y="2110435"/>
            <a:ext cx="476402" cy="476402"/>
          </a:xfrm>
          <a:prstGeom prst="ellipse">
            <a:avLst/>
          </a:prstGeom>
          <a:solidFill>
            <a:srgbClr val="EBF8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5"/>
          <a:srcRect l="-1004" r="-1004"/>
          <a:stretch/>
        </p:blipFill>
        <p:spPr>
          <a:xfrm>
            <a:off x="7367321" y="2243938"/>
            <a:ext cx="267005" cy="209398"/>
          </a:xfrm>
          <a:prstGeom prst="rect">
            <a:avLst/>
          </a:prstGeom>
        </p:spPr>
      </p:pic>
      <p:sp>
        <p:nvSpPr>
          <p:cNvPr id="23" name="Text 18"/>
          <p:cNvSpPr txBox="1"/>
          <p:nvPr/>
        </p:nvSpPr>
        <p:spPr>
          <a:xfrm>
            <a:off x="6301130" y="2681935"/>
            <a:ext cx="2400300" cy="5148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2D374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Governança e Gestão</a:t>
            </a:r>
            <a:endParaRPr lang="en-US" sz="1800" dirty="0"/>
          </a:p>
        </p:txBody>
      </p:sp>
      <p:sp>
        <p:nvSpPr>
          <p:cNvPr id="24" name="Text 19"/>
          <p:cNvSpPr txBox="1"/>
          <p:nvPr/>
        </p:nvSpPr>
        <p:spPr>
          <a:xfrm>
            <a:off x="7203643" y="3234233"/>
            <a:ext cx="600761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100" b="1" dirty="0">
                <a:solidFill>
                  <a:srgbClr val="2D374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24</a:t>
            </a:r>
            <a:endParaRPr lang="en-US" sz="3100" dirty="0"/>
          </a:p>
        </p:txBody>
      </p:sp>
      <p:sp>
        <p:nvSpPr>
          <p:cNvPr id="25" name="Text 20"/>
          <p:cNvSpPr txBox="1"/>
          <p:nvPr/>
        </p:nvSpPr>
        <p:spPr>
          <a:xfrm>
            <a:off x="6913778" y="3653942"/>
            <a:ext cx="1181405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kern="0" spc="38" dirty="0">
                <a:solidFill>
                  <a:srgbClr val="71809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Contribuições</a:t>
            </a:r>
            <a:endParaRPr lang="en-US" sz="1000" dirty="0"/>
          </a:p>
        </p:txBody>
      </p:sp>
      <p:sp>
        <p:nvSpPr>
          <p:cNvPr id="26" name="Shape 21"/>
          <p:cNvSpPr/>
          <p:nvPr/>
        </p:nvSpPr>
        <p:spPr>
          <a:xfrm>
            <a:off x="9001354" y="1901038"/>
            <a:ext cx="2619756" cy="2104949"/>
          </a:xfrm>
          <a:prstGeom prst="roundRect">
            <a:avLst>
              <a:gd name="adj" fmla="val 4718"/>
            </a:avLst>
          </a:prstGeom>
          <a:solidFill>
            <a:srgbClr val="FFFFFF"/>
          </a:solidFill>
          <a:ln/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</p:sp>
      <p:sp>
        <p:nvSpPr>
          <p:cNvPr id="27" name="Shape 22"/>
          <p:cNvSpPr/>
          <p:nvPr/>
        </p:nvSpPr>
        <p:spPr>
          <a:xfrm>
            <a:off x="9001354" y="1901038"/>
            <a:ext cx="2619756" cy="57607"/>
          </a:xfrm>
          <a:prstGeom prst="roundRect">
            <a:avLst>
              <a:gd name="adj" fmla="val 172377"/>
            </a:avLst>
          </a:prstGeom>
          <a:solidFill>
            <a:srgbClr val="805AD5"/>
          </a:solidFill>
          <a:ln w="12700">
            <a:solidFill>
              <a:srgbClr val="805AD5">
                <a:alpha val="0"/>
              </a:srgbClr>
            </a:solidFill>
            <a:prstDash val="solid"/>
          </a:ln>
        </p:spPr>
      </p:sp>
      <p:sp>
        <p:nvSpPr>
          <p:cNvPr id="28" name="Shape 23"/>
          <p:cNvSpPr/>
          <p:nvPr/>
        </p:nvSpPr>
        <p:spPr>
          <a:xfrm>
            <a:off x="10073030" y="2110435"/>
            <a:ext cx="476402" cy="476402"/>
          </a:xfrm>
          <a:prstGeom prst="ellipse">
            <a:avLst/>
          </a:prstGeom>
          <a:solidFill>
            <a:srgbClr val="FAF5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29" name="Image 3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10205618" y="2243938"/>
            <a:ext cx="209398" cy="209398"/>
          </a:xfrm>
          <a:prstGeom prst="rect">
            <a:avLst/>
          </a:prstGeom>
        </p:spPr>
      </p:pic>
      <p:sp>
        <p:nvSpPr>
          <p:cNvPr id="30" name="Text 24"/>
          <p:cNvSpPr txBox="1"/>
          <p:nvPr/>
        </p:nvSpPr>
        <p:spPr>
          <a:xfrm>
            <a:off x="9111082" y="2681935"/>
            <a:ext cx="2400300" cy="5148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2D374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Mobilidade e Acessibilidade</a:t>
            </a:r>
            <a:endParaRPr lang="en-US" sz="1800" dirty="0"/>
          </a:p>
        </p:txBody>
      </p:sp>
      <p:sp>
        <p:nvSpPr>
          <p:cNvPr id="31" name="Text 25"/>
          <p:cNvSpPr txBox="1"/>
          <p:nvPr/>
        </p:nvSpPr>
        <p:spPr>
          <a:xfrm>
            <a:off x="10015423" y="3234233"/>
            <a:ext cx="590702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100" b="1" dirty="0">
                <a:solidFill>
                  <a:srgbClr val="2D374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20</a:t>
            </a:r>
            <a:endParaRPr lang="en-US" sz="3100" dirty="0"/>
          </a:p>
        </p:txBody>
      </p:sp>
      <p:sp>
        <p:nvSpPr>
          <p:cNvPr id="32" name="Text 26"/>
          <p:cNvSpPr txBox="1"/>
          <p:nvPr/>
        </p:nvSpPr>
        <p:spPr>
          <a:xfrm>
            <a:off x="9723730" y="3653942"/>
            <a:ext cx="1181405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kern="0" spc="38" dirty="0">
                <a:solidFill>
                  <a:srgbClr val="71809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Contribuições</a:t>
            </a:r>
            <a:endParaRPr lang="en-US" sz="1000" dirty="0"/>
          </a:p>
        </p:txBody>
      </p:sp>
      <p:sp>
        <p:nvSpPr>
          <p:cNvPr id="33" name="Shape 27"/>
          <p:cNvSpPr/>
          <p:nvPr/>
        </p:nvSpPr>
        <p:spPr>
          <a:xfrm>
            <a:off x="571500" y="4197096"/>
            <a:ext cx="2619756" cy="2104949"/>
          </a:xfrm>
          <a:prstGeom prst="roundRect">
            <a:avLst>
              <a:gd name="adj" fmla="val 4718"/>
            </a:avLst>
          </a:prstGeom>
          <a:solidFill>
            <a:srgbClr val="FFFFFF"/>
          </a:solidFill>
          <a:ln/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</p:sp>
      <p:sp>
        <p:nvSpPr>
          <p:cNvPr id="34" name="Shape 28"/>
          <p:cNvSpPr/>
          <p:nvPr/>
        </p:nvSpPr>
        <p:spPr>
          <a:xfrm>
            <a:off x="571500" y="4197096"/>
            <a:ext cx="2619756" cy="57607"/>
          </a:xfrm>
          <a:prstGeom prst="roundRect">
            <a:avLst>
              <a:gd name="adj" fmla="val 172377"/>
            </a:avLst>
          </a:prstGeom>
          <a:solidFill>
            <a:srgbClr val="E53E3E"/>
          </a:solidFill>
          <a:ln w="12700">
            <a:solidFill>
              <a:srgbClr val="E53E3E">
                <a:alpha val="0"/>
              </a:srgbClr>
            </a:solidFill>
            <a:prstDash val="solid"/>
          </a:ln>
        </p:spPr>
      </p:sp>
      <p:sp>
        <p:nvSpPr>
          <p:cNvPr id="35" name="Shape 29"/>
          <p:cNvSpPr/>
          <p:nvPr/>
        </p:nvSpPr>
        <p:spPr>
          <a:xfrm>
            <a:off x="1643177" y="4406494"/>
            <a:ext cx="476402" cy="476402"/>
          </a:xfrm>
          <a:prstGeom prst="ellipse">
            <a:avLst/>
          </a:prstGeom>
          <a:solidFill>
            <a:srgbClr val="FFF5F5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36" name="Image 4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1776679" y="4539996"/>
            <a:ext cx="209398" cy="209398"/>
          </a:xfrm>
          <a:prstGeom prst="rect">
            <a:avLst/>
          </a:prstGeom>
        </p:spPr>
      </p:pic>
      <p:sp>
        <p:nvSpPr>
          <p:cNvPr id="37" name="Text 30"/>
          <p:cNvSpPr txBox="1"/>
          <p:nvPr/>
        </p:nvSpPr>
        <p:spPr>
          <a:xfrm>
            <a:off x="681228" y="4977994"/>
            <a:ext cx="2400300" cy="5148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2D374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Infraestrutura e Serviços</a:t>
            </a:r>
            <a:endParaRPr lang="en-US" sz="1800" dirty="0"/>
          </a:p>
        </p:txBody>
      </p:sp>
      <p:sp>
        <p:nvSpPr>
          <p:cNvPr id="38" name="Text 31"/>
          <p:cNvSpPr txBox="1"/>
          <p:nvPr/>
        </p:nvSpPr>
        <p:spPr>
          <a:xfrm>
            <a:off x="1586484" y="5530291"/>
            <a:ext cx="590702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100" b="1" dirty="0">
                <a:solidFill>
                  <a:srgbClr val="2D374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20</a:t>
            </a:r>
            <a:endParaRPr lang="en-US" sz="3100" dirty="0"/>
          </a:p>
        </p:txBody>
      </p:sp>
      <p:sp>
        <p:nvSpPr>
          <p:cNvPr id="39" name="Text 32"/>
          <p:cNvSpPr txBox="1"/>
          <p:nvPr/>
        </p:nvSpPr>
        <p:spPr>
          <a:xfrm>
            <a:off x="1293876" y="5949086"/>
            <a:ext cx="1181405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kern="0" spc="38" dirty="0">
                <a:solidFill>
                  <a:srgbClr val="71809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Contribuições</a:t>
            </a:r>
            <a:endParaRPr lang="en-US" sz="1000" dirty="0"/>
          </a:p>
        </p:txBody>
      </p:sp>
      <p:sp>
        <p:nvSpPr>
          <p:cNvPr id="40" name="Shape 33"/>
          <p:cNvSpPr/>
          <p:nvPr/>
        </p:nvSpPr>
        <p:spPr>
          <a:xfrm>
            <a:off x="3381451" y="4197096"/>
            <a:ext cx="2619756" cy="2104949"/>
          </a:xfrm>
          <a:prstGeom prst="roundRect">
            <a:avLst>
              <a:gd name="adj" fmla="val 4718"/>
            </a:avLst>
          </a:prstGeom>
          <a:solidFill>
            <a:srgbClr val="FFFFFF"/>
          </a:solidFill>
          <a:ln/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</p:sp>
      <p:sp>
        <p:nvSpPr>
          <p:cNvPr id="41" name="Shape 34"/>
          <p:cNvSpPr/>
          <p:nvPr/>
        </p:nvSpPr>
        <p:spPr>
          <a:xfrm>
            <a:off x="3381451" y="4197096"/>
            <a:ext cx="2619756" cy="57607"/>
          </a:xfrm>
          <a:prstGeom prst="roundRect">
            <a:avLst>
              <a:gd name="adj" fmla="val 172377"/>
            </a:avLst>
          </a:prstGeom>
          <a:solidFill>
            <a:srgbClr val="D69E2E"/>
          </a:solidFill>
          <a:ln w="12700">
            <a:solidFill>
              <a:srgbClr val="D69E2E">
                <a:alpha val="0"/>
              </a:srgbClr>
            </a:solidFill>
            <a:prstDash val="solid"/>
          </a:ln>
        </p:spPr>
      </p:sp>
      <p:sp>
        <p:nvSpPr>
          <p:cNvPr id="42" name="Shape 35"/>
          <p:cNvSpPr/>
          <p:nvPr/>
        </p:nvSpPr>
        <p:spPr>
          <a:xfrm>
            <a:off x="4453128" y="4406494"/>
            <a:ext cx="476402" cy="476402"/>
          </a:xfrm>
          <a:prstGeom prst="ellipse">
            <a:avLst/>
          </a:prstGeom>
          <a:solidFill>
            <a:srgbClr val="FFFFF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43" name="Image 5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4586630" y="4539996"/>
            <a:ext cx="209398" cy="209398"/>
          </a:xfrm>
          <a:prstGeom prst="rect">
            <a:avLst/>
          </a:prstGeom>
        </p:spPr>
      </p:pic>
      <p:sp>
        <p:nvSpPr>
          <p:cNvPr id="44" name="Text 36"/>
          <p:cNvSpPr txBox="1"/>
          <p:nvPr/>
        </p:nvSpPr>
        <p:spPr>
          <a:xfrm>
            <a:off x="3732581" y="4977994"/>
            <a:ext cx="1922069" cy="5148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2D374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Esporte e Lazer</a:t>
            </a:r>
            <a:endParaRPr lang="en-US" sz="1800" dirty="0"/>
          </a:p>
        </p:txBody>
      </p:sp>
      <p:sp>
        <p:nvSpPr>
          <p:cNvPr id="45" name="Text 37"/>
          <p:cNvSpPr txBox="1"/>
          <p:nvPr/>
        </p:nvSpPr>
        <p:spPr>
          <a:xfrm>
            <a:off x="4426610" y="5530291"/>
            <a:ext cx="531266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100" b="1" dirty="0">
                <a:solidFill>
                  <a:srgbClr val="2D374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10</a:t>
            </a:r>
            <a:endParaRPr lang="en-US" sz="3100" dirty="0"/>
          </a:p>
        </p:txBody>
      </p:sp>
      <p:sp>
        <p:nvSpPr>
          <p:cNvPr id="46" name="Text 38"/>
          <p:cNvSpPr txBox="1"/>
          <p:nvPr/>
        </p:nvSpPr>
        <p:spPr>
          <a:xfrm>
            <a:off x="4103827" y="5949086"/>
            <a:ext cx="1181405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kern="0" spc="38" dirty="0">
                <a:solidFill>
                  <a:srgbClr val="71809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Contribuições</a:t>
            </a:r>
            <a:endParaRPr lang="en-US" sz="1000" dirty="0"/>
          </a:p>
        </p:txBody>
      </p:sp>
      <p:sp>
        <p:nvSpPr>
          <p:cNvPr id="47" name="Shape 39"/>
          <p:cNvSpPr/>
          <p:nvPr/>
        </p:nvSpPr>
        <p:spPr>
          <a:xfrm>
            <a:off x="6191402" y="4197096"/>
            <a:ext cx="2619756" cy="2104949"/>
          </a:xfrm>
          <a:prstGeom prst="roundRect">
            <a:avLst>
              <a:gd name="adj" fmla="val 4718"/>
            </a:avLst>
          </a:prstGeom>
          <a:solidFill>
            <a:srgbClr val="FFFFFF"/>
          </a:solidFill>
          <a:ln/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</p:sp>
      <p:sp>
        <p:nvSpPr>
          <p:cNvPr id="48" name="Shape 40"/>
          <p:cNvSpPr/>
          <p:nvPr/>
        </p:nvSpPr>
        <p:spPr>
          <a:xfrm>
            <a:off x="6191402" y="4197096"/>
            <a:ext cx="2619756" cy="57607"/>
          </a:xfrm>
          <a:prstGeom prst="roundRect">
            <a:avLst>
              <a:gd name="adj" fmla="val 172377"/>
            </a:avLst>
          </a:prstGeom>
          <a:solidFill>
            <a:srgbClr val="00A896"/>
          </a:solidFill>
          <a:ln w="12700">
            <a:solidFill>
              <a:srgbClr val="00A896">
                <a:alpha val="0"/>
              </a:srgbClr>
            </a:solidFill>
            <a:prstDash val="solid"/>
          </a:ln>
        </p:spPr>
      </p:sp>
      <p:sp>
        <p:nvSpPr>
          <p:cNvPr id="49" name="Shape 41"/>
          <p:cNvSpPr/>
          <p:nvPr/>
        </p:nvSpPr>
        <p:spPr>
          <a:xfrm>
            <a:off x="7263079" y="4406494"/>
            <a:ext cx="476402" cy="476402"/>
          </a:xfrm>
          <a:prstGeom prst="ellipse">
            <a:avLst/>
          </a:prstGeom>
          <a:solidFill>
            <a:srgbClr val="E6FFFA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50" name="Image 6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7396582" y="4539996"/>
            <a:ext cx="209398" cy="209398"/>
          </a:xfrm>
          <a:prstGeom prst="rect">
            <a:avLst/>
          </a:prstGeom>
        </p:spPr>
      </p:pic>
      <p:sp>
        <p:nvSpPr>
          <p:cNvPr id="51" name="Text 42"/>
          <p:cNvSpPr txBox="1"/>
          <p:nvPr/>
        </p:nvSpPr>
        <p:spPr>
          <a:xfrm>
            <a:off x="6301130" y="4977994"/>
            <a:ext cx="2400300" cy="5148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2D374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Convivência e Segurança</a:t>
            </a:r>
            <a:endParaRPr lang="en-US" sz="1800" dirty="0"/>
          </a:p>
        </p:txBody>
      </p:sp>
      <p:sp>
        <p:nvSpPr>
          <p:cNvPr id="52" name="Text 43"/>
          <p:cNvSpPr txBox="1"/>
          <p:nvPr/>
        </p:nvSpPr>
        <p:spPr>
          <a:xfrm>
            <a:off x="7332574" y="5530291"/>
            <a:ext cx="342900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100" b="1" dirty="0">
                <a:solidFill>
                  <a:srgbClr val="2D374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9</a:t>
            </a:r>
            <a:endParaRPr lang="en-US" sz="3100" dirty="0"/>
          </a:p>
        </p:txBody>
      </p:sp>
      <p:sp>
        <p:nvSpPr>
          <p:cNvPr id="53" name="Text 44"/>
          <p:cNvSpPr txBox="1"/>
          <p:nvPr/>
        </p:nvSpPr>
        <p:spPr>
          <a:xfrm>
            <a:off x="6913778" y="5949086"/>
            <a:ext cx="1181405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kern="0" spc="38" dirty="0">
                <a:solidFill>
                  <a:srgbClr val="71809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Contribuições</a:t>
            </a:r>
            <a:endParaRPr lang="en-US" sz="1000" dirty="0"/>
          </a:p>
        </p:txBody>
      </p:sp>
      <p:sp>
        <p:nvSpPr>
          <p:cNvPr id="54" name="Shape 45"/>
          <p:cNvSpPr/>
          <p:nvPr/>
        </p:nvSpPr>
        <p:spPr>
          <a:xfrm>
            <a:off x="9001354" y="4197096"/>
            <a:ext cx="2619756" cy="2104949"/>
          </a:xfrm>
          <a:prstGeom prst="roundRect">
            <a:avLst>
              <a:gd name="adj" fmla="val 4718"/>
            </a:avLst>
          </a:prstGeom>
          <a:solidFill>
            <a:srgbClr val="FFFFFF"/>
          </a:solidFill>
          <a:ln/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</p:sp>
      <p:sp>
        <p:nvSpPr>
          <p:cNvPr id="55" name="Shape 46"/>
          <p:cNvSpPr/>
          <p:nvPr/>
        </p:nvSpPr>
        <p:spPr>
          <a:xfrm>
            <a:off x="9001354" y="4197096"/>
            <a:ext cx="2619756" cy="57607"/>
          </a:xfrm>
          <a:prstGeom prst="roundRect">
            <a:avLst>
              <a:gd name="adj" fmla="val 172377"/>
            </a:avLst>
          </a:prstGeom>
          <a:solidFill>
            <a:srgbClr val="718096"/>
          </a:solidFill>
          <a:ln w="12700">
            <a:solidFill>
              <a:srgbClr val="718096">
                <a:alpha val="0"/>
              </a:srgbClr>
            </a:solidFill>
            <a:prstDash val="solid"/>
          </a:ln>
        </p:spPr>
      </p:sp>
      <p:sp>
        <p:nvSpPr>
          <p:cNvPr id="56" name="Shape 47"/>
          <p:cNvSpPr/>
          <p:nvPr/>
        </p:nvSpPr>
        <p:spPr>
          <a:xfrm>
            <a:off x="10073030" y="4406494"/>
            <a:ext cx="476402" cy="476402"/>
          </a:xfrm>
          <a:prstGeom prst="ellipse">
            <a:avLst/>
          </a:prstGeom>
          <a:solidFill>
            <a:srgbClr val="F7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57" name="Image 7" descr="preencoded.png"/>
          <p:cNvPicPr>
            <a:picLocks noChangeAspect="1"/>
          </p:cNvPicPr>
          <p:nvPr/>
        </p:nvPicPr>
        <p:blipFill>
          <a:blip r:embed="rId10"/>
          <a:srcRect l="-1528" r="-1528"/>
          <a:stretch/>
        </p:blipFill>
        <p:spPr>
          <a:xfrm>
            <a:off x="10230307" y="4539996"/>
            <a:ext cx="161849" cy="209398"/>
          </a:xfrm>
          <a:prstGeom prst="rect">
            <a:avLst/>
          </a:prstGeom>
        </p:spPr>
      </p:pic>
      <p:sp>
        <p:nvSpPr>
          <p:cNvPr id="58" name="Text 48"/>
          <p:cNvSpPr txBox="1"/>
          <p:nvPr/>
        </p:nvSpPr>
        <p:spPr>
          <a:xfrm>
            <a:off x="9292133" y="4977994"/>
            <a:ext cx="2040941" cy="5148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2D374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Diretrizes Gerais</a:t>
            </a:r>
            <a:endParaRPr lang="en-US" sz="1800" dirty="0"/>
          </a:p>
        </p:txBody>
      </p:sp>
      <p:sp>
        <p:nvSpPr>
          <p:cNvPr id="59" name="Text 49"/>
          <p:cNvSpPr txBox="1"/>
          <p:nvPr/>
        </p:nvSpPr>
        <p:spPr>
          <a:xfrm>
            <a:off x="10146182" y="5530291"/>
            <a:ext cx="333756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100" b="1" dirty="0">
                <a:solidFill>
                  <a:srgbClr val="2D374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7</a:t>
            </a:r>
            <a:endParaRPr lang="en-US" sz="3100" dirty="0"/>
          </a:p>
        </p:txBody>
      </p:sp>
      <p:sp>
        <p:nvSpPr>
          <p:cNvPr id="60" name="Text 50"/>
          <p:cNvSpPr txBox="1"/>
          <p:nvPr/>
        </p:nvSpPr>
        <p:spPr>
          <a:xfrm>
            <a:off x="9723730" y="5949086"/>
            <a:ext cx="1181405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kern="0" spc="38" dirty="0">
                <a:solidFill>
                  <a:srgbClr val="718096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Contribuições</a:t>
            </a:r>
            <a:endParaRPr lang="en-US" sz="1000" dirty="0"/>
          </a:p>
        </p:txBody>
      </p:sp>
      <p:sp>
        <p:nvSpPr>
          <p:cNvPr id="61" name="Shape 51"/>
          <p:cNvSpPr/>
          <p:nvPr/>
        </p:nvSpPr>
        <p:spPr>
          <a:xfrm>
            <a:off x="0" y="6587338"/>
            <a:ext cx="12191695" cy="276149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62" name="Shape 52"/>
          <p:cNvSpPr/>
          <p:nvPr/>
        </p:nvSpPr>
        <p:spPr>
          <a:xfrm>
            <a:off x="0" y="6587338"/>
            <a:ext cx="12191695" cy="9144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>
                <a:alpha val="0"/>
              </a:srgbClr>
            </a:solidFill>
            <a:prstDash val="solid"/>
          </a:ln>
        </p:spPr>
      </p:sp>
      <p:sp>
        <p:nvSpPr>
          <p:cNvPr id="63" name="Text 53"/>
          <p:cNvSpPr txBox="1"/>
          <p:nvPr/>
        </p:nvSpPr>
        <p:spPr>
          <a:xfrm>
            <a:off x="571500" y="6627571"/>
            <a:ext cx="2969971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94A3B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Nova Ponta Negra - 3ª Audiência Pública</a:t>
            </a:r>
            <a:endParaRPr lang="en-US" sz="1000" dirty="0"/>
          </a:p>
        </p:txBody>
      </p:sp>
      <p:sp>
        <p:nvSpPr>
          <p:cNvPr id="64" name="Text 54"/>
          <p:cNvSpPr txBox="1"/>
          <p:nvPr/>
        </p:nvSpPr>
        <p:spPr>
          <a:xfrm>
            <a:off x="9448495" y="6627571"/>
            <a:ext cx="2595982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94A3B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Total: 199 contribuições analisadas</a:t>
            </a:r>
            <a:endParaRPr lang="en-US" sz="1000" dirty="0"/>
          </a:p>
        </p:txBody>
      </p:sp>
      <p:sp>
        <p:nvSpPr>
          <p:cNvPr id="65" name="Shape 55"/>
          <p:cNvSpPr/>
          <p:nvPr/>
        </p:nvSpPr>
        <p:spPr>
          <a:xfrm>
            <a:off x="0" y="0"/>
            <a:ext cx="12191695" cy="743407"/>
          </a:xfrm>
          <a:prstGeom prst="rect">
            <a:avLst/>
          </a:prstGeom>
          <a:solidFill>
            <a:srgbClr val="004B87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63500" dist="38100" dir="16200000" algn="bl" rotWithShape="0">
              <a:srgbClr val="000000">
                <a:alpha val="10000"/>
              </a:srgbClr>
            </a:outerShdw>
          </a:effectLst>
        </p:spPr>
      </p:sp>
      <p:sp>
        <p:nvSpPr>
          <p:cNvPr id="66" name="Text 56"/>
          <p:cNvSpPr txBox="1"/>
          <p:nvPr/>
        </p:nvSpPr>
        <p:spPr>
          <a:xfrm>
            <a:off x="571500" y="0"/>
            <a:ext cx="4914900" cy="7434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900" b="1" kern="0" spc="-37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Eixos Temáticos</a:t>
            </a:r>
            <a:endParaRPr lang="en-US" sz="3900" dirty="0"/>
          </a:p>
        </p:txBody>
      </p:sp>
      <p:sp>
        <p:nvSpPr>
          <p:cNvPr id="67" name="Shape 57"/>
          <p:cNvSpPr/>
          <p:nvPr/>
        </p:nvSpPr>
        <p:spPr>
          <a:xfrm>
            <a:off x="5479085" y="200254"/>
            <a:ext cx="19202" cy="342900"/>
          </a:xfrm>
          <a:prstGeom prst="rect">
            <a:avLst/>
          </a:prstGeom>
          <a:solidFill>
            <a:srgbClr val="FFFFFF">
              <a:alpha val="3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68" name="Text 58"/>
          <p:cNvSpPr txBox="1"/>
          <p:nvPr/>
        </p:nvSpPr>
        <p:spPr>
          <a:xfrm>
            <a:off x="5688482" y="200254"/>
            <a:ext cx="4230014" cy="34290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E0CDA9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Categorização das Demandas</a:t>
            </a:r>
            <a:endParaRPr lang="en-US" sz="1800" dirty="0"/>
          </a:p>
        </p:txBody>
      </p:sp>
      <p:pic>
        <p:nvPicPr>
          <p:cNvPr id="69" name="Image 8" descr="preencoded.png"/>
          <p:cNvPicPr>
            <a:picLocks noChangeAspect="1"/>
          </p:cNvPicPr>
          <p:nvPr/>
        </p:nvPicPr>
        <p:blipFill>
          <a:blip r:embed="rId11">
            <a:alphaModFix amt="80000"/>
          </a:blip>
          <a:srcRect/>
          <a:stretch/>
        </p:blipFill>
        <p:spPr>
          <a:xfrm>
            <a:off x="11430000" y="271577"/>
            <a:ext cx="190195" cy="19019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875995"/>
            <a:ext cx="12191695" cy="6429146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71500" y="1162202"/>
            <a:ext cx="3495751" cy="5857646"/>
          </a:xfrm>
          <a:prstGeom prst="roundRect">
            <a:avLst>
              <a:gd name="adj" fmla="val 2281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39700" dist="38100" dir="16200000" algn="bl" rotWithShape="0">
              <a:srgbClr val="000000">
                <a:alpha val="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71500" y="1162202"/>
            <a:ext cx="3495751" cy="57607"/>
          </a:xfrm>
          <a:prstGeom prst="roundRect">
            <a:avLst>
              <a:gd name="adj" fmla="val 138403"/>
            </a:avLst>
          </a:prstGeom>
          <a:solidFill>
            <a:srgbClr val="E53E3E"/>
          </a:solidFill>
          <a:ln w="12700">
            <a:solidFill>
              <a:srgbClr val="E53E3E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80644" y="1218895"/>
            <a:ext cx="3476549" cy="1190549"/>
          </a:xfrm>
          <a:prstGeom prst="rect">
            <a:avLst/>
          </a:prstGeom>
          <a:solidFill>
            <a:srgbClr val="FFF5F5"/>
          </a:solidFill>
          <a:ln/>
        </p:spPr>
      </p:sp>
      <p:sp>
        <p:nvSpPr>
          <p:cNvPr id="8" name="Shape 6"/>
          <p:cNvSpPr/>
          <p:nvPr/>
        </p:nvSpPr>
        <p:spPr>
          <a:xfrm>
            <a:off x="580644" y="2400300"/>
            <a:ext cx="3476549" cy="9144"/>
          </a:xfrm>
          <a:prstGeom prst="rect">
            <a:avLst/>
          </a:prstGeom>
          <a:solidFill>
            <a:srgbClr val="000000">
              <a:alpha val="5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09244" y="1580998"/>
            <a:ext cx="457200" cy="457200"/>
          </a:xfrm>
          <a:prstGeom prst="ellipse">
            <a:avLst/>
          </a:prstGeom>
          <a:solidFill>
            <a:srgbClr val="E53E3E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923544" y="1695298"/>
            <a:ext cx="228600" cy="228600"/>
          </a:xfrm>
          <a:prstGeom prst="rect">
            <a:avLst/>
          </a:prstGeom>
        </p:spPr>
      </p:pic>
      <p:sp>
        <p:nvSpPr>
          <p:cNvPr id="11" name="Text 8"/>
          <p:cNvSpPr txBox="1"/>
          <p:nvPr/>
        </p:nvSpPr>
        <p:spPr>
          <a:xfrm>
            <a:off x="1419149" y="1410005"/>
            <a:ext cx="2506370" cy="80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C5303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Principais Desafios</a:t>
            </a:r>
            <a:endParaRPr lang="en-US" sz="2100" dirty="0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809244" y="2695651"/>
            <a:ext cx="190195" cy="190195"/>
          </a:xfrm>
          <a:prstGeom prst="rect">
            <a:avLst/>
          </a:prstGeom>
        </p:spPr>
      </p:pic>
      <p:sp>
        <p:nvSpPr>
          <p:cNvPr id="13" name="Text 9"/>
          <p:cNvSpPr txBox="1"/>
          <p:nvPr/>
        </p:nvSpPr>
        <p:spPr>
          <a:xfrm>
            <a:off x="1133856" y="2638044"/>
            <a:ext cx="2774290" cy="8860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Conflitos de uso e informalidade precária na orla.</a:t>
            </a:r>
            <a:endParaRPr lang="en-US" sz="1600" dirty="0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809244" y="3803904"/>
            <a:ext cx="190195" cy="190195"/>
          </a:xfrm>
          <a:prstGeom prst="rect">
            <a:avLst/>
          </a:prstGeom>
        </p:spPr>
      </p:pic>
      <p:sp>
        <p:nvSpPr>
          <p:cNvPr id="15" name="Text 10"/>
          <p:cNvSpPr txBox="1"/>
          <p:nvPr/>
        </p:nvSpPr>
        <p:spPr>
          <a:xfrm>
            <a:off x="1133856" y="3747211"/>
            <a:ext cx="2774290" cy="8860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Risco de perda da identidade pesqueira tradicional.</a:t>
            </a:r>
            <a:endParaRPr lang="en-US" sz="1600" dirty="0"/>
          </a:p>
        </p:txBody>
      </p:sp>
      <p:pic>
        <p:nvPicPr>
          <p:cNvPr id="16" name="Image 3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809244" y="4913071"/>
            <a:ext cx="190195" cy="190195"/>
          </a:xfrm>
          <a:prstGeom prst="rect">
            <a:avLst/>
          </a:prstGeom>
        </p:spPr>
      </p:pic>
      <p:sp>
        <p:nvSpPr>
          <p:cNvPr id="17" name="Text 11"/>
          <p:cNvSpPr txBox="1"/>
          <p:nvPr/>
        </p:nvSpPr>
        <p:spPr>
          <a:xfrm>
            <a:off x="1133856" y="4855464"/>
            <a:ext cx="2774290" cy="8860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Pouca visibilidade ao artesanato local e cultura viva.</a:t>
            </a:r>
            <a:endParaRPr lang="en-US" sz="1600" dirty="0"/>
          </a:p>
        </p:txBody>
      </p:sp>
      <p:pic>
        <p:nvPicPr>
          <p:cNvPr id="18" name="Image 4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809244" y="6021324"/>
            <a:ext cx="190195" cy="190195"/>
          </a:xfrm>
          <a:prstGeom prst="rect">
            <a:avLst/>
          </a:prstGeom>
        </p:spPr>
      </p:pic>
      <p:sp>
        <p:nvSpPr>
          <p:cNvPr id="19" name="Text 12"/>
          <p:cNvSpPr txBox="1"/>
          <p:nvPr/>
        </p:nvSpPr>
        <p:spPr>
          <a:xfrm>
            <a:off x="1133856" y="5964631"/>
            <a:ext cx="2774290" cy="5907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Desordem na ocupação da faixa de areia.</a:t>
            </a:r>
            <a:endParaRPr lang="en-US" sz="1600" dirty="0"/>
          </a:p>
        </p:txBody>
      </p:sp>
      <p:sp>
        <p:nvSpPr>
          <p:cNvPr id="20" name="Shape 13"/>
          <p:cNvSpPr/>
          <p:nvPr/>
        </p:nvSpPr>
        <p:spPr>
          <a:xfrm>
            <a:off x="4349801" y="1162202"/>
            <a:ext cx="3495751" cy="5857646"/>
          </a:xfrm>
          <a:prstGeom prst="roundRect">
            <a:avLst>
              <a:gd name="adj" fmla="val 2281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39700" dist="38100" dir="16200000" algn="bl" rotWithShape="0">
              <a:srgbClr val="000000">
                <a:alpha val="5000"/>
              </a:srgbClr>
            </a:outerShdw>
          </a:effectLst>
        </p:spPr>
      </p:sp>
      <p:sp>
        <p:nvSpPr>
          <p:cNvPr id="21" name="Shape 14"/>
          <p:cNvSpPr/>
          <p:nvPr/>
        </p:nvSpPr>
        <p:spPr>
          <a:xfrm>
            <a:off x="4349801" y="1162202"/>
            <a:ext cx="3495751" cy="57607"/>
          </a:xfrm>
          <a:prstGeom prst="roundRect">
            <a:avLst>
              <a:gd name="adj" fmla="val 138403"/>
            </a:avLst>
          </a:prstGeom>
          <a:solidFill>
            <a:srgbClr val="3182CE"/>
          </a:solidFill>
          <a:ln w="12700">
            <a:solidFill>
              <a:srgbClr val="3182CE">
                <a:alpha val="0"/>
              </a:srgbClr>
            </a:solidFill>
            <a:prstDash val="solid"/>
          </a:ln>
        </p:spPr>
      </p:sp>
      <p:sp>
        <p:nvSpPr>
          <p:cNvPr id="22" name="Shape 15"/>
          <p:cNvSpPr/>
          <p:nvPr/>
        </p:nvSpPr>
        <p:spPr>
          <a:xfrm>
            <a:off x="4358945" y="1218895"/>
            <a:ext cx="3476549" cy="847649"/>
          </a:xfrm>
          <a:prstGeom prst="rect">
            <a:avLst/>
          </a:prstGeom>
          <a:solidFill>
            <a:srgbClr val="EBF8FF"/>
          </a:solidFill>
          <a:ln/>
        </p:spPr>
      </p:sp>
      <p:sp>
        <p:nvSpPr>
          <p:cNvPr id="23" name="Shape 16"/>
          <p:cNvSpPr/>
          <p:nvPr/>
        </p:nvSpPr>
        <p:spPr>
          <a:xfrm>
            <a:off x="4358945" y="2057400"/>
            <a:ext cx="3476549" cy="9144"/>
          </a:xfrm>
          <a:prstGeom prst="rect">
            <a:avLst/>
          </a:prstGeom>
          <a:solidFill>
            <a:srgbClr val="000000">
              <a:alpha val="5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Shape 17"/>
          <p:cNvSpPr/>
          <p:nvPr/>
        </p:nvSpPr>
        <p:spPr>
          <a:xfrm>
            <a:off x="4587545" y="1410005"/>
            <a:ext cx="457200" cy="457200"/>
          </a:xfrm>
          <a:prstGeom prst="ellipse">
            <a:avLst/>
          </a:prstGeom>
          <a:solidFill>
            <a:srgbClr val="3182CE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25" name="Image 5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4701845" y="1524305"/>
            <a:ext cx="228600" cy="228600"/>
          </a:xfrm>
          <a:prstGeom prst="rect">
            <a:avLst/>
          </a:prstGeom>
        </p:spPr>
      </p:pic>
      <p:sp>
        <p:nvSpPr>
          <p:cNvPr id="26" name="Text 18"/>
          <p:cNvSpPr txBox="1"/>
          <p:nvPr/>
        </p:nvSpPr>
        <p:spPr>
          <a:xfrm>
            <a:off x="5197450" y="1438351"/>
            <a:ext cx="1895551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2C528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Aspirações</a:t>
            </a:r>
            <a:endParaRPr lang="en-US" sz="2100" dirty="0"/>
          </a:p>
        </p:txBody>
      </p:sp>
      <p:pic>
        <p:nvPicPr>
          <p:cNvPr id="27" name="Image 6" descr="preencoded.png"/>
          <p:cNvPicPr>
            <a:picLocks noChangeAspect="1"/>
          </p:cNvPicPr>
          <p:nvPr/>
        </p:nvPicPr>
        <p:blipFill>
          <a:blip r:embed="rId6"/>
          <a:srcRect l="-1282" r="-1282"/>
          <a:stretch/>
        </p:blipFill>
        <p:spPr>
          <a:xfrm>
            <a:off x="4587545" y="2352751"/>
            <a:ext cx="219456" cy="190195"/>
          </a:xfrm>
          <a:prstGeom prst="rect">
            <a:avLst/>
          </a:prstGeom>
        </p:spPr>
      </p:pic>
      <p:sp>
        <p:nvSpPr>
          <p:cNvPr id="28" name="Text 19"/>
          <p:cNvSpPr txBox="1"/>
          <p:nvPr/>
        </p:nvSpPr>
        <p:spPr>
          <a:xfrm>
            <a:off x="4940503" y="2295144"/>
            <a:ext cx="2745943" cy="5907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Valorização das tradições locais como ativo.</a:t>
            </a:r>
            <a:endParaRPr lang="en-US" sz="1600" dirty="0"/>
          </a:p>
        </p:txBody>
      </p:sp>
      <p:pic>
        <p:nvPicPr>
          <p:cNvPr id="29" name="Image 7" descr="preencoded.png"/>
          <p:cNvPicPr>
            <a:picLocks noChangeAspect="1"/>
          </p:cNvPicPr>
          <p:nvPr/>
        </p:nvPicPr>
        <p:blipFill>
          <a:blip r:embed="rId6"/>
          <a:srcRect l="-1282" r="-1282"/>
          <a:stretch/>
        </p:blipFill>
        <p:spPr>
          <a:xfrm>
            <a:off x="4587545" y="3168396"/>
            <a:ext cx="219456" cy="190195"/>
          </a:xfrm>
          <a:prstGeom prst="rect">
            <a:avLst/>
          </a:prstGeom>
        </p:spPr>
      </p:pic>
      <p:sp>
        <p:nvSpPr>
          <p:cNvPr id="30" name="Text 20"/>
          <p:cNvSpPr txBox="1"/>
          <p:nvPr/>
        </p:nvSpPr>
        <p:spPr>
          <a:xfrm>
            <a:off x="4940503" y="3110789"/>
            <a:ext cx="2745943" cy="5907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Espaços para artesanato, gastronomia e cultura.</a:t>
            </a:r>
            <a:endParaRPr lang="en-US" sz="1600" dirty="0"/>
          </a:p>
        </p:txBody>
      </p:sp>
      <p:pic>
        <p:nvPicPr>
          <p:cNvPr id="31" name="Image 8" descr="preencoded.png"/>
          <p:cNvPicPr>
            <a:picLocks noChangeAspect="1"/>
          </p:cNvPicPr>
          <p:nvPr/>
        </p:nvPicPr>
        <p:blipFill>
          <a:blip r:embed="rId6"/>
          <a:srcRect l="-1282" r="-1282"/>
          <a:stretch/>
        </p:blipFill>
        <p:spPr>
          <a:xfrm>
            <a:off x="4587545" y="3983126"/>
            <a:ext cx="219456" cy="190195"/>
          </a:xfrm>
          <a:prstGeom prst="rect">
            <a:avLst/>
          </a:prstGeom>
        </p:spPr>
      </p:pic>
      <p:sp>
        <p:nvSpPr>
          <p:cNvPr id="32" name="Text 21"/>
          <p:cNvSpPr txBox="1"/>
          <p:nvPr/>
        </p:nvSpPr>
        <p:spPr>
          <a:xfrm>
            <a:off x="4940503" y="3926434"/>
            <a:ext cx="2745943" cy="5907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Rotas turísticas com narrativa da comunidade.</a:t>
            </a:r>
            <a:endParaRPr lang="en-US" sz="1600" dirty="0"/>
          </a:p>
        </p:txBody>
      </p:sp>
      <p:pic>
        <p:nvPicPr>
          <p:cNvPr id="33" name="Image 9" descr="preencoded.png"/>
          <p:cNvPicPr>
            <a:picLocks noChangeAspect="1"/>
          </p:cNvPicPr>
          <p:nvPr/>
        </p:nvPicPr>
        <p:blipFill>
          <a:blip r:embed="rId6"/>
          <a:srcRect l="-1282" r="-1282"/>
          <a:stretch/>
        </p:blipFill>
        <p:spPr>
          <a:xfrm>
            <a:off x="4587545" y="4798771"/>
            <a:ext cx="219456" cy="190195"/>
          </a:xfrm>
          <a:prstGeom prst="rect">
            <a:avLst/>
          </a:prstGeom>
        </p:spPr>
      </p:pic>
      <p:sp>
        <p:nvSpPr>
          <p:cNvPr id="34" name="Text 22"/>
          <p:cNvSpPr txBox="1"/>
          <p:nvPr/>
        </p:nvSpPr>
        <p:spPr>
          <a:xfrm>
            <a:off x="4940503" y="4741164"/>
            <a:ext cx="2745943" cy="5907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Fortalecimento do pertencimento.</a:t>
            </a:r>
            <a:endParaRPr lang="en-US" sz="1600" dirty="0"/>
          </a:p>
        </p:txBody>
      </p:sp>
      <p:sp>
        <p:nvSpPr>
          <p:cNvPr id="35" name="Shape 23"/>
          <p:cNvSpPr/>
          <p:nvPr/>
        </p:nvSpPr>
        <p:spPr>
          <a:xfrm>
            <a:off x="8128102" y="1162202"/>
            <a:ext cx="3495751" cy="5857646"/>
          </a:xfrm>
          <a:prstGeom prst="roundRect">
            <a:avLst>
              <a:gd name="adj" fmla="val 2281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39700" dist="38100" dir="16200000" algn="bl" rotWithShape="0">
              <a:srgbClr val="000000">
                <a:alpha val="5000"/>
              </a:srgbClr>
            </a:outerShdw>
          </a:effectLst>
        </p:spPr>
      </p:sp>
      <p:sp>
        <p:nvSpPr>
          <p:cNvPr id="36" name="Shape 24"/>
          <p:cNvSpPr/>
          <p:nvPr/>
        </p:nvSpPr>
        <p:spPr>
          <a:xfrm>
            <a:off x="8128102" y="1162202"/>
            <a:ext cx="3495751" cy="57607"/>
          </a:xfrm>
          <a:prstGeom prst="roundRect">
            <a:avLst>
              <a:gd name="adj" fmla="val 138403"/>
            </a:avLst>
          </a:prstGeom>
          <a:solidFill>
            <a:srgbClr val="38A169"/>
          </a:solidFill>
          <a:ln w="12700">
            <a:solidFill>
              <a:srgbClr val="38A169">
                <a:alpha val="0"/>
              </a:srgbClr>
            </a:solidFill>
            <a:prstDash val="solid"/>
          </a:ln>
        </p:spPr>
      </p:sp>
      <p:sp>
        <p:nvSpPr>
          <p:cNvPr id="37" name="Shape 25"/>
          <p:cNvSpPr/>
          <p:nvPr/>
        </p:nvSpPr>
        <p:spPr>
          <a:xfrm>
            <a:off x="8137246" y="1218895"/>
            <a:ext cx="3476549" cy="1190549"/>
          </a:xfrm>
          <a:prstGeom prst="rect">
            <a:avLst/>
          </a:prstGeom>
          <a:solidFill>
            <a:srgbClr val="F0FFF4"/>
          </a:solidFill>
          <a:ln/>
        </p:spPr>
      </p:sp>
      <p:sp>
        <p:nvSpPr>
          <p:cNvPr id="38" name="Shape 26"/>
          <p:cNvSpPr/>
          <p:nvPr/>
        </p:nvSpPr>
        <p:spPr>
          <a:xfrm>
            <a:off x="8137246" y="2400300"/>
            <a:ext cx="3476549" cy="9144"/>
          </a:xfrm>
          <a:prstGeom prst="rect">
            <a:avLst/>
          </a:prstGeom>
          <a:solidFill>
            <a:srgbClr val="000000">
              <a:alpha val="5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9" name="Shape 27"/>
          <p:cNvSpPr/>
          <p:nvPr/>
        </p:nvSpPr>
        <p:spPr>
          <a:xfrm>
            <a:off x="8365846" y="1580998"/>
            <a:ext cx="457200" cy="457200"/>
          </a:xfrm>
          <a:prstGeom prst="ellipse">
            <a:avLst/>
          </a:prstGeom>
          <a:solidFill>
            <a:srgbClr val="38A169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40" name="Image 10" descr="preencoded.png"/>
          <p:cNvPicPr>
            <a:picLocks noChangeAspect="1"/>
          </p:cNvPicPr>
          <p:nvPr/>
        </p:nvPicPr>
        <p:blipFill>
          <a:blip r:embed="rId7"/>
          <a:srcRect l="-133" r="-133"/>
          <a:stretch/>
        </p:blipFill>
        <p:spPr>
          <a:xfrm>
            <a:off x="8509406" y="1695298"/>
            <a:ext cx="171907" cy="228600"/>
          </a:xfrm>
          <a:prstGeom prst="rect">
            <a:avLst/>
          </a:prstGeom>
        </p:spPr>
      </p:pic>
      <p:sp>
        <p:nvSpPr>
          <p:cNvPr id="41" name="Text 28"/>
          <p:cNvSpPr txBox="1"/>
          <p:nvPr/>
        </p:nvSpPr>
        <p:spPr>
          <a:xfrm>
            <a:off x="8975750" y="1410005"/>
            <a:ext cx="2506370" cy="80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276749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Propostas Concretas</a:t>
            </a:r>
            <a:endParaRPr lang="en-US" sz="2100" dirty="0"/>
          </a:p>
        </p:txBody>
      </p:sp>
      <p:pic>
        <p:nvPicPr>
          <p:cNvPr id="42" name="Image 11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365846" y="2695651"/>
            <a:ext cx="190195" cy="190195"/>
          </a:xfrm>
          <a:prstGeom prst="rect">
            <a:avLst/>
          </a:prstGeom>
        </p:spPr>
      </p:pic>
      <p:sp>
        <p:nvSpPr>
          <p:cNvPr id="43" name="Text 29"/>
          <p:cNvSpPr txBox="1"/>
          <p:nvPr/>
        </p:nvSpPr>
        <p:spPr>
          <a:xfrm>
            <a:off x="8689543" y="2638044"/>
            <a:ext cx="2774290" cy="5907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Corredores de economia criativa integrados.</a:t>
            </a:r>
            <a:endParaRPr lang="en-US" sz="1600" dirty="0"/>
          </a:p>
        </p:txBody>
      </p:sp>
      <p:pic>
        <p:nvPicPr>
          <p:cNvPr id="44" name="Image 12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365846" y="3511296"/>
            <a:ext cx="190195" cy="190195"/>
          </a:xfrm>
          <a:prstGeom prst="rect">
            <a:avLst/>
          </a:prstGeom>
        </p:spPr>
      </p:pic>
      <p:sp>
        <p:nvSpPr>
          <p:cNvPr id="45" name="Text 30"/>
          <p:cNvSpPr txBox="1"/>
          <p:nvPr/>
        </p:nvSpPr>
        <p:spPr>
          <a:xfrm>
            <a:off x="8689543" y="3453689"/>
            <a:ext cx="2774290" cy="5907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Quiosques e boxes padronizados e acessíveis.</a:t>
            </a:r>
            <a:endParaRPr lang="en-US" sz="1600" dirty="0"/>
          </a:p>
        </p:txBody>
      </p:sp>
      <p:pic>
        <p:nvPicPr>
          <p:cNvPr id="46" name="Image 13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365846" y="4326026"/>
            <a:ext cx="190195" cy="190195"/>
          </a:xfrm>
          <a:prstGeom prst="rect">
            <a:avLst/>
          </a:prstGeom>
        </p:spPr>
      </p:pic>
      <p:sp>
        <p:nvSpPr>
          <p:cNvPr id="47" name="Text 31"/>
          <p:cNvSpPr txBox="1"/>
          <p:nvPr/>
        </p:nvSpPr>
        <p:spPr>
          <a:xfrm>
            <a:off x="8689543" y="4269334"/>
            <a:ext cx="2774290" cy="8860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Ordenamento de ambulantes com regras claras.</a:t>
            </a:r>
            <a:endParaRPr lang="en-US" sz="1600" dirty="0"/>
          </a:p>
        </p:txBody>
      </p:sp>
      <p:pic>
        <p:nvPicPr>
          <p:cNvPr id="48" name="Image 14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365846" y="5435194"/>
            <a:ext cx="190195" cy="190195"/>
          </a:xfrm>
          <a:prstGeom prst="rect">
            <a:avLst/>
          </a:prstGeom>
        </p:spPr>
      </p:pic>
      <p:sp>
        <p:nvSpPr>
          <p:cNvPr id="49" name="Text 32"/>
          <p:cNvSpPr txBox="1"/>
          <p:nvPr/>
        </p:nvSpPr>
        <p:spPr>
          <a:xfrm>
            <a:off x="8689543" y="5377586"/>
            <a:ext cx="2774290" cy="5907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Espaços culturais multiuso.</a:t>
            </a:r>
            <a:endParaRPr lang="en-US" sz="1600" dirty="0"/>
          </a:p>
        </p:txBody>
      </p:sp>
      <p:pic>
        <p:nvPicPr>
          <p:cNvPr id="50" name="Image 15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365846" y="6249924"/>
            <a:ext cx="190195" cy="190195"/>
          </a:xfrm>
          <a:prstGeom prst="rect">
            <a:avLst/>
          </a:prstGeom>
        </p:spPr>
      </p:pic>
      <p:sp>
        <p:nvSpPr>
          <p:cNvPr id="51" name="Text 33"/>
          <p:cNvSpPr txBox="1"/>
          <p:nvPr/>
        </p:nvSpPr>
        <p:spPr>
          <a:xfrm>
            <a:off x="8689543" y="6193231"/>
            <a:ext cx="2774290" cy="5907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Sinalização do patrimônio imaterial.</a:t>
            </a:r>
            <a:endParaRPr lang="en-US" sz="1600" dirty="0"/>
          </a:p>
        </p:txBody>
      </p:sp>
      <p:pic>
        <p:nvPicPr>
          <p:cNvPr id="52" name="Image 16" descr="preencoded.png"/>
          <p:cNvPicPr>
            <a:picLocks noChangeAspect="1"/>
          </p:cNvPicPr>
          <p:nvPr/>
        </p:nvPicPr>
        <p:blipFill>
          <a:blip r:embed="rId9">
            <a:alphaModFix amt="3000"/>
          </a:blip>
          <a:srcRect l="-8" r="-8"/>
          <a:stretch/>
        </p:blipFill>
        <p:spPr>
          <a:xfrm>
            <a:off x="9334195" y="4572000"/>
            <a:ext cx="2857500" cy="1904695"/>
          </a:xfrm>
          <a:prstGeom prst="rect">
            <a:avLst/>
          </a:prstGeom>
        </p:spPr>
      </p:pic>
      <p:sp>
        <p:nvSpPr>
          <p:cNvPr id="53" name="Shape 34"/>
          <p:cNvSpPr/>
          <p:nvPr/>
        </p:nvSpPr>
        <p:spPr>
          <a:xfrm>
            <a:off x="0" y="7303313"/>
            <a:ext cx="12191695" cy="209398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54" name="Shape 35"/>
          <p:cNvSpPr/>
          <p:nvPr/>
        </p:nvSpPr>
        <p:spPr>
          <a:xfrm>
            <a:off x="0" y="7303313"/>
            <a:ext cx="12191695" cy="9144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>
                <a:alpha val="0"/>
              </a:srgbClr>
            </a:solidFill>
            <a:prstDash val="solid"/>
          </a:ln>
        </p:spPr>
      </p:sp>
      <p:sp>
        <p:nvSpPr>
          <p:cNvPr id="55" name="Text 36"/>
          <p:cNvSpPr txBox="1"/>
          <p:nvPr/>
        </p:nvSpPr>
        <p:spPr>
          <a:xfrm>
            <a:off x="571500" y="7313371"/>
            <a:ext cx="2969971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94A3B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Nova Ponta Negra - 3ª Audiência Pública</a:t>
            </a:r>
            <a:endParaRPr lang="en-US" sz="1000" dirty="0"/>
          </a:p>
        </p:txBody>
      </p:sp>
      <p:sp>
        <p:nvSpPr>
          <p:cNvPr id="56" name="Text 37"/>
          <p:cNvSpPr txBox="1"/>
          <p:nvPr/>
        </p:nvSpPr>
        <p:spPr>
          <a:xfrm>
            <a:off x="8884310" y="7313371"/>
            <a:ext cx="3265322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94A3B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Escuta Popular e Planejamento Participativo</a:t>
            </a:r>
            <a:endParaRPr lang="en-US" sz="1000" dirty="0"/>
          </a:p>
        </p:txBody>
      </p:sp>
      <p:sp>
        <p:nvSpPr>
          <p:cNvPr id="57" name="Shape 38"/>
          <p:cNvSpPr/>
          <p:nvPr/>
        </p:nvSpPr>
        <p:spPr>
          <a:xfrm>
            <a:off x="0" y="0"/>
            <a:ext cx="12191695" cy="875995"/>
          </a:xfrm>
          <a:prstGeom prst="rect">
            <a:avLst/>
          </a:prstGeom>
          <a:solidFill>
            <a:srgbClr val="004B87"/>
          </a:solidFill>
          <a:ln/>
        </p:spPr>
      </p:sp>
      <p:sp>
        <p:nvSpPr>
          <p:cNvPr id="58" name="Shape 39"/>
          <p:cNvSpPr/>
          <p:nvPr/>
        </p:nvSpPr>
        <p:spPr>
          <a:xfrm>
            <a:off x="0" y="818388"/>
            <a:ext cx="12191695" cy="57607"/>
          </a:xfrm>
          <a:prstGeom prst="rect">
            <a:avLst/>
          </a:prstGeom>
          <a:solidFill>
            <a:srgbClr val="ED8936"/>
          </a:solidFill>
          <a:ln w="12700">
            <a:solidFill>
              <a:srgbClr val="ED8936">
                <a:alpha val="0"/>
              </a:srgbClr>
            </a:solidFill>
            <a:prstDash val="solid"/>
          </a:ln>
        </p:spPr>
      </p:sp>
      <p:sp>
        <p:nvSpPr>
          <p:cNvPr id="59" name="Shape 40"/>
          <p:cNvSpPr/>
          <p:nvPr/>
        </p:nvSpPr>
        <p:spPr>
          <a:xfrm>
            <a:off x="571500" y="66751"/>
            <a:ext cx="685800" cy="685800"/>
          </a:xfrm>
          <a:prstGeom prst="roundRect">
            <a:avLst>
              <a:gd name="adj" fmla="val 44444"/>
            </a:avLst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60" name="Image 17" descr="preencoded.png"/>
          <p:cNvPicPr>
            <a:picLocks noChangeAspect="1"/>
          </p:cNvPicPr>
          <p:nvPr/>
        </p:nvPicPr>
        <p:blipFill>
          <a:blip r:embed="rId10"/>
          <a:srcRect l="-607" r="-607"/>
          <a:stretch/>
        </p:blipFill>
        <p:spPr>
          <a:xfrm>
            <a:off x="718718" y="237744"/>
            <a:ext cx="390449" cy="342900"/>
          </a:xfrm>
          <a:prstGeom prst="rect">
            <a:avLst/>
          </a:prstGeom>
        </p:spPr>
      </p:pic>
      <p:sp>
        <p:nvSpPr>
          <p:cNvPr id="61" name="Text 41"/>
          <p:cNvSpPr txBox="1"/>
          <p:nvPr/>
        </p:nvSpPr>
        <p:spPr>
          <a:xfrm>
            <a:off x="1485900" y="0"/>
            <a:ext cx="75255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Cultura e Economia Local</a:t>
            </a:r>
            <a:endParaRPr lang="en-US" sz="3600" dirty="0"/>
          </a:p>
        </p:txBody>
      </p:sp>
      <p:sp>
        <p:nvSpPr>
          <p:cNvPr id="62" name="Text 42"/>
          <p:cNvSpPr txBox="1"/>
          <p:nvPr/>
        </p:nvSpPr>
        <p:spPr>
          <a:xfrm>
            <a:off x="1485900" y="533095"/>
            <a:ext cx="7448702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kern="0" spc="75" dirty="0">
                <a:solidFill>
                  <a:srgbClr val="E0CDA9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37 Contribuições Identificadas</a:t>
            </a:r>
            <a:endParaRPr lang="en-US" sz="1500" dirty="0"/>
          </a:p>
        </p:txBody>
      </p:sp>
      <p:sp>
        <p:nvSpPr>
          <p:cNvPr id="63" name="Shape 43"/>
          <p:cNvSpPr/>
          <p:nvPr/>
        </p:nvSpPr>
        <p:spPr>
          <a:xfrm>
            <a:off x="10797235" y="228600"/>
            <a:ext cx="828446" cy="362102"/>
          </a:xfrm>
          <a:prstGeom prst="roundRect">
            <a:avLst>
              <a:gd name="adj" fmla="val 53163"/>
            </a:avLst>
          </a:prstGeom>
          <a:solidFill>
            <a:srgbClr val="FFFFFF">
              <a:alpha val="2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64" name="Text 44"/>
          <p:cNvSpPr txBox="1"/>
          <p:nvPr/>
        </p:nvSpPr>
        <p:spPr>
          <a:xfrm>
            <a:off x="10740542" y="228600"/>
            <a:ext cx="886054" cy="362102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152400" tIns="76200" rIns="152400" bIns="76200" rtlCol="0" anchor="ctr"/>
          <a:lstStyle/>
          <a:p>
            <a:pPr marL="0" indent="0" algn="r">
              <a:buNone/>
            </a:pPr>
            <a:r>
              <a:rPr lang="en-US" sz="1200" b="1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Eixo 01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875995"/>
            <a:ext cx="12191695" cy="7019849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71500" y="1162202"/>
            <a:ext cx="3495751" cy="6448349"/>
          </a:xfrm>
          <a:prstGeom prst="roundRect">
            <a:avLst>
              <a:gd name="adj" fmla="val 2281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39700" dist="38100" dir="16200000" algn="bl" rotWithShape="0">
              <a:srgbClr val="000000">
                <a:alpha val="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71500" y="1162202"/>
            <a:ext cx="3495751" cy="57607"/>
          </a:xfrm>
          <a:prstGeom prst="roundRect">
            <a:avLst>
              <a:gd name="adj" fmla="val 138403"/>
            </a:avLst>
          </a:prstGeom>
          <a:solidFill>
            <a:srgbClr val="E53E3E"/>
          </a:solidFill>
          <a:ln w="12700">
            <a:solidFill>
              <a:srgbClr val="E53E3E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80644" y="1218895"/>
            <a:ext cx="3476549" cy="1190549"/>
          </a:xfrm>
          <a:prstGeom prst="rect">
            <a:avLst/>
          </a:prstGeom>
          <a:solidFill>
            <a:srgbClr val="FFF5F5"/>
          </a:solidFill>
          <a:ln/>
        </p:spPr>
      </p:sp>
      <p:sp>
        <p:nvSpPr>
          <p:cNvPr id="8" name="Shape 6"/>
          <p:cNvSpPr/>
          <p:nvPr/>
        </p:nvSpPr>
        <p:spPr>
          <a:xfrm>
            <a:off x="580644" y="2400300"/>
            <a:ext cx="3476549" cy="9144"/>
          </a:xfrm>
          <a:prstGeom prst="rect">
            <a:avLst/>
          </a:prstGeom>
          <a:solidFill>
            <a:srgbClr val="000000">
              <a:alpha val="5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09244" y="1580998"/>
            <a:ext cx="457200" cy="457200"/>
          </a:xfrm>
          <a:prstGeom prst="ellipse">
            <a:avLst/>
          </a:prstGeom>
          <a:solidFill>
            <a:srgbClr val="E53E3E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923544" y="1695298"/>
            <a:ext cx="228600" cy="228600"/>
          </a:xfrm>
          <a:prstGeom prst="rect">
            <a:avLst/>
          </a:prstGeom>
        </p:spPr>
      </p:pic>
      <p:sp>
        <p:nvSpPr>
          <p:cNvPr id="11" name="Text 8"/>
          <p:cNvSpPr txBox="1"/>
          <p:nvPr/>
        </p:nvSpPr>
        <p:spPr>
          <a:xfrm>
            <a:off x="1419149" y="1410005"/>
            <a:ext cx="2506370" cy="80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C5303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Principais Desafios</a:t>
            </a:r>
            <a:endParaRPr lang="en-US" sz="2100" dirty="0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809244" y="2695651"/>
            <a:ext cx="190195" cy="190195"/>
          </a:xfrm>
          <a:prstGeom prst="rect">
            <a:avLst/>
          </a:prstGeom>
        </p:spPr>
      </p:pic>
      <p:sp>
        <p:nvSpPr>
          <p:cNvPr id="13" name="Text 9"/>
          <p:cNvSpPr txBox="1"/>
          <p:nvPr/>
        </p:nvSpPr>
        <p:spPr>
          <a:xfrm>
            <a:off x="1133856" y="2638044"/>
            <a:ext cx="2774290" cy="11814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Histórico de erosão costeira e impactos pós-engorda em bancos de marisco.</a:t>
            </a:r>
            <a:endParaRPr lang="en-US" sz="1600" dirty="0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809244" y="4097426"/>
            <a:ext cx="190195" cy="190195"/>
          </a:xfrm>
          <a:prstGeom prst="rect">
            <a:avLst/>
          </a:prstGeom>
        </p:spPr>
      </p:pic>
      <p:sp>
        <p:nvSpPr>
          <p:cNvPr id="15" name="Text 10"/>
          <p:cNvSpPr txBox="1"/>
          <p:nvPr/>
        </p:nvSpPr>
        <p:spPr>
          <a:xfrm>
            <a:off x="1133856" y="4040734"/>
            <a:ext cx="2774290" cy="8860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Degradação da qualidade da areia em alguns trechos.</a:t>
            </a:r>
            <a:endParaRPr lang="en-US" sz="1600" dirty="0"/>
          </a:p>
        </p:txBody>
      </p:sp>
      <p:pic>
        <p:nvPicPr>
          <p:cNvPr id="16" name="Image 3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809244" y="5206594"/>
            <a:ext cx="190195" cy="190195"/>
          </a:xfrm>
          <a:prstGeom prst="rect">
            <a:avLst/>
          </a:prstGeom>
        </p:spPr>
      </p:pic>
      <p:sp>
        <p:nvSpPr>
          <p:cNvPr id="17" name="Text 11"/>
          <p:cNvSpPr txBox="1"/>
          <p:nvPr/>
        </p:nvSpPr>
        <p:spPr>
          <a:xfrm>
            <a:off x="1133856" y="5148986"/>
            <a:ext cx="2774290" cy="8860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Formação de ilhas de calor devido à falta de arborização.</a:t>
            </a:r>
            <a:endParaRPr lang="en-US" sz="1600" dirty="0"/>
          </a:p>
        </p:txBody>
      </p:sp>
      <p:pic>
        <p:nvPicPr>
          <p:cNvPr id="18" name="Image 4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809244" y="6314846"/>
            <a:ext cx="190195" cy="190195"/>
          </a:xfrm>
          <a:prstGeom prst="rect">
            <a:avLst/>
          </a:prstGeom>
        </p:spPr>
      </p:pic>
      <p:sp>
        <p:nvSpPr>
          <p:cNvPr id="19" name="Text 12"/>
          <p:cNvSpPr txBox="1"/>
          <p:nvPr/>
        </p:nvSpPr>
        <p:spPr>
          <a:xfrm>
            <a:off x="1133856" y="6257239"/>
            <a:ext cx="2774290" cy="5907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Supressão de vegetação nativa e áreas de restinga.</a:t>
            </a:r>
            <a:endParaRPr lang="en-US" sz="1600" dirty="0"/>
          </a:p>
        </p:txBody>
      </p:sp>
      <p:sp>
        <p:nvSpPr>
          <p:cNvPr id="20" name="Shape 13"/>
          <p:cNvSpPr/>
          <p:nvPr/>
        </p:nvSpPr>
        <p:spPr>
          <a:xfrm>
            <a:off x="4349801" y="1162202"/>
            <a:ext cx="3495751" cy="6448349"/>
          </a:xfrm>
          <a:prstGeom prst="roundRect">
            <a:avLst>
              <a:gd name="adj" fmla="val 2281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39700" dist="38100" dir="16200000" algn="bl" rotWithShape="0">
              <a:srgbClr val="000000">
                <a:alpha val="5000"/>
              </a:srgbClr>
            </a:outerShdw>
          </a:effectLst>
        </p:spPr>
      </p:sp>
      <p:sp>
        <p:nvSpPr>
          <p:cNvPr id="21" name="Shape 14"/>
          <p:cNvSpPr/>
          <p:nvPr/>
        </p:nvSpPr>
        <p:spPr>
          <a:xfrm>
            <a:off x="4349801" y="1162202"/>
            <a:ext cx="3495751" cy="57607"/>
          </a:xfrm>
          <a:prstGeom prst="roundRect">
            <a:avLst>
              <a:gd name="adj" fmla="val 138403"/>
            </a:avLst>
          </a:prstGeom>
          <a:solidFill>
            <a:srgbClr val="3182CE"/>
          </a:solidFill>
          <a:ln w="12700">
            <a:solidFill>
              <a:srgbClr val="3182CE">
                <a:alpha val="0"/>
              </a:srgbClr>
            </a:solidFill>
            <a:prstDash val="solid"/>
          </a:ln>
        </p:spPr>
      </p:sp>
      <p:sp>
        <p:nvSpPr>
          <p:cNvPr id="22" name="Shape 15"/>
          <p:cNvSpPr/>
          <p:nvPr/>
        </p:nvSpPr>
        <p:spPr>
          <a:xfrm>
            <a:off x="4358945" y="1218895"/>
            <a:ext cx="3476549" cy="847649"/>
          </a:xfrm>
          <a:prstGeom prst="rect">
            <a:avLst/>
          </a:prstGeom>
          <a:solidFill>
            <a:srgbClr val="EBF8FF"/>
          </a:solidFill>
          <a:ln/>
        </p:spPr>
      </p:sp>
      <p:sp>
        <p:nvSpPr>
          <p:cNvPr id="23" name="Shape 16"/>
          <p:cNvSpPr/>
          <p:nvPr/>
        </p:nvSpPr>
        <p:spPr>
          <a:xfrm>
            <a:off x="4358945" y="2057400"/>
            <a:ext cx="3476549" cy="9144"/>
          </a:xfrm>
          <a:prstGeom prst="rect">
            <a:avLst/>
          </a:prstGeom>
          <a:solidFill>
            <a:srgbClr val="000000">
              <a:alpha val="5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Shape 17"/>
          <p:cNvSpPr/>
          <p:nvPr/>
        </p:nvSpPr>
        <p:spPr>
          <a:xfrm>
            <a:off x="4587545" y="1410005"/>
            <a:ext cx="457200" cy="457200"/>
          </a:xfrm>
          <a:prstGeom prst="ellipse">
            <a:avLst/>
          </a:prstGeom>
          <a:solidFill>
            <a:srgbClr val="3182CE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25" name="Image 5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4701845" y="1524305"/>
            <a:ext cx="228600" cy="228600"/>
          </a:xfrm>
          <a:prstGeom prst="rect">
            <a:avLst/>
          </a:prstGeom>
        </p:spPr>
      </p:pic>
      <p:sp>
        <p:nvSpPr>
          <p:cNvPr id="26" name="Text 18"/>
          <p:cNvSpPr txBox="1"/>
          <p:nvPr/>
        </p:nvSpPr>
        <p:spPr>
          <a:xfrm>
            <a:off x="5197450" y="1438351"/>
            <a:ext cx="1895551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2C528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Aspirações</a:t>
            </a:r>
            <a:endParaRPr lang="en-US" sz="2100" dirty="0"/>
          </a:p>
        </p:txBody>
      </p:sp>
      <p:pic>
        <p:nvPicPr>
          <p:cNvPr id="27" name="Image 6" descr="preencoded.png"/>
          <p:cNvPicPr>
            <a:picLocks noChangeAspect="1"/>
          </p:cNvPicPr>
          <p:nvPr/>
        </p:nvPicPr>
        <p:blipFill>
          <a:blip r:embed="rId6"/>
          <a:srcRect l="-1282" r="-1282"/>
          <a:stretch/>
        </p:blipFill>
        <p:spPr>
          <a:xfrm>
            <a:off x="4587545" y="2352751"/>
            <a:ext cx="219456" cy="190195"/>
          </a:xfrm>
          <a:prstGeom prst="rect">
            <a:avLst/>
          </a:prstGeom>
        </p:spPr>
      </p:pic>
      <p:sp>
        <p:nvSpPr>
          <p:cNvPr id="28" name="Text 19"/>
          <p:cNvSpPr txBox="1"/>
          <p:nvPr/>
        </p:nvSpPr>
        <p:spPr>
          <a:xfrm>
            <a:off x="4940503" y="2295144"/>
            <a:ext cx="2745943" cy="8860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Orla sombreada e com conforto térmico para os usuários.</a:t>
            </a:r>
            <a:endParaRPr lang="en-US" sz="1600" dirty="0"/>
          </a:p>
        </p:txBody>
      </p:sp>
      <p:pic>
        <p:nvPicPr>
          <p:cNvPr id="29" name="Image 7" descr="preencoded.png"/>
          <p:cNvPicPr>
            <a:picLocks noChangeAspect="1"/>
          </p:cNvPicPr>
          <p:nvPr/>
        </p:nvPicPr>
        <p:blipFill>
          <a:blip r:embed="rId6"/>
          <a:srcRect l="-1282" r="-1282"/>
          <a:stretch/>
        </p:blipFill>
        <p:spPr>
          <a:xfrm>
            <a:off x="4587545" y="3461004"/>
            <a:ext cx="219456" cy="190195"/>
          </a:xfrm>
          <a:prstGeom prst="rect">
            <a:avLst/>
          </a:prstGeom>
        </p:spPr>
      </p:pic>
      <p:sp>
        <p:nvSpPr>
          <p:cNvPr id="30" name="Text 20"/>
          <p:cNvSpPr txBox="1"/>
          <p:nvPr/>
        </p:nvSpPr>
        <p:spPr>
          <a:xfrm>
            <a:off x="4940503" y="3404311"/>
            <a:ext cx="2745943" cy="8860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Preservação integral do Morro do Careca e seus ecossistemas.</a:t>
            </a:r>
            <a:endParaRPr lang="en-US" sz="1600" dirty="0"/>
          </a:p>
        </p:txBody>
      </p:sp>
      <p:pic>
        <p:nvPicPr>
          <p:cNvPr id="31" name="Image 8" descr="preencoded.png"/>
          <p:cNvPicPr>
            <a:picLocks noChangeAspect="1"/>
          </p:cNvPicPr>
          <p:nvPr/>
        </p:nvPicPr>
        <p:blipFill>
          <a:blip r:embed="rId6"/>
          <a:srcRect l="-1282" r="-1282"/>
          <a:stretch/>
        </p:blipFill>
        <p:spPr>
          <a:xfrm>
            <a:off x="4587545" y="4570171"/>
            <a:ext cx="219456" cy="190195"/>
          </a:xfrm>
          <a:prstGeom prst="rect">
            <a:avLst/>
          </a:prstGeom>
        </p:spPr>
      </p:pic>
      <p:sp>
        <p:nvSpPr>
          <p:cNvPr id="32" name="Text 21"/>
          <p:cNvSpPr txBox="1"/>
          <p:nvPr/>
        </p:nvSpPr>
        <p:spPr>
          <a:xfrm>
            <a:off x="4940503" y="4512564"/>
            <a:ext cx="2745943" cy="8860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Recuperação de dunas e áreas de restinga degradadas.</a:t>
            </a:r>
            <a:endParaRPr lang="en-US" sz="1600" dirty="0"/>
          </a:p>
        </p:txBody>
      </p:sp>
      <p:pic>
        <p:nvPicPr>
          <p:cNvPr id="33" name="Image 9" descr="preencoded.png"/>
          <p:cNvPicPr>
            <a:picLocks noChangeAspect="1"/>
          </p:cNvPicPr>
          <p:nvPr/>
        </p:nvPicPr>
        <p:blipFill>
          <a:blip r:embed="rId6"/>
          <a:srcRect l="-1282" r="-1282"/>
          <a:stretch/>
        </p:blipFill>
        <p:spPr>
          <a:xfrm>
            <a:off x="4587545" y="5678424"/>
            <a:ext cx="219456" cy="190195"/>
          </a:xfrm>
          <a:prstGeom prst="rect">
            <a:avLst/>
          </a:prstGeom>
        </p:spPr>
      </p:pic>
      <p:sp>
        <p:nvSpPr>
          <p:cNvPr id="34" name="Text 22"/>
          <p:cNvSpPr txBox="1"/>
          <p:nvPr/>
        </p:nvSpPr>
        <p:spPr>
          <a:xfrm>
            <a:off x="4940503" y="5621731"/>
            <a:ext cx="2745943" cy="8860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Harmonia entre intervenção urbana e paisagem natural.</a:t>
            </a:r>
            <a:endParaRPr lang="en-US" sz="1600" dirty="0"/>
          </a:p>
        </p:txBody>
      </p:sp>
      <p:sp>
        <p:nvSpPr>
          <p:cNvPr id="35" name="Shape 23"/>
          <p:cNvSpPr/>
          <p:nvPr/>
        </p:nvSpPr>
        <p:spPr>
          <a:xfrm>
            <a:off x="8128102" y="1162202"/>
            <a:ext cx="3495751" cy="6448349"/>
          </a:xfrm>
          <a:prstGeom prst="roundRect">
            <a:avLst>
              <a:gd name="adj" fmla="val 2281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39700" dist="38100" dir="16200000" algn="bl" rotWithShape="0">
              <a:srgbClr val="000000">
                <a:alpha val="5000"/>
              </a:srgbClr>
            </a:outerShdw>
          </a:effectLst>
        </p:spPr>
      </p:sp>
      <p:sp>
        <p:nvSpPr>
          <p:cNvPr id="36" name="Shape 24"/>
          <p:cNvSpPr/>
          <p:nvPr/>
        </p:nvSpPr>
        <p:spPr>
          <a:xfrm>
            <a:off x="8128102" y="1162202"/>
            <a:ext cx="3495751" cy="57607"/>
          </a:xfrm>
          <a:prstGeom prst="roundRect">
            <a:avLst>
              <a:gd name="adj" fmla="val 138403"/>
            </a:avLst>
          </a:prstGeom>
          <a:solidFill>
            <a:srgbClr val="38A169"/>
          </a:solidFill>
          <a:ln w="12700">
            <a:solidFill>
              <a:srgbClr val="38A169">
                <a:alpha val="0"/>
              </a:srgbClr>
            </a:solidFill>
            <a:prstDash val="solid"/>
          </a:ln>
        </p:spPr>
      </p:sp>
      <p:sp>
        <p:nvSpPr>
          <p:cNvPr id="37" name="Shape 25"/>
          <p:cNvSpPr/>
          <p:nvPr/>
        </p:nvSpPr>
        <p:spPr>
          <a:xfrm>
            <a:off x="8137246" y="1218895"/>
            <a:ext cx="3476549" cy="1190549"/>
          </a:xfrm>
          <a:prstGeom prst="rect">
            <a:avLst/>
          </a:prstGeom>
          <a:solidFill>
            <a:srgbClr val="F0FFF4"/>
          </a:solidFill>
          <a:ln/>
        </p:spPr>
      </p:sp>
      <p:sp>
        <p:nvSpPr>
          <p:cNvPr id="38" name="Shape 26"/>
          <p:cNvSpPr/>
          <p:nvPr/>
        </p:nvSpPr>
        <p:spPr>
          <a:xfrm>
            <a:off x="8137246" y="2400300"/>
            <a:ext cx="3476549" cy="9144"/>
          </a:xfrm>
          <a:prstGeom prst="rect">
            <a:avLst/>
          </a:prstGeom>
          <a:solidFill>
            <a:srgbClr val="000000">
              <a:alpha val="5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9" name="Shape 27"/>
          <p:cNvSpPr/>
          <p:nvPr/>
        </p:nvSpPr>
        <p:spPr>
          <a:xfrm>
            <a:off x="8365846" y="1580998"/>
            <a:ext cx="457200" cy="457200"/>
          </a:xfrm>
          <a:prstGeom prst="ellipse">
            <a:avLst/>
          </a:prstGeom>
          <a:solidFill>
            <a:srgbClr val="38A169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40" name="Image 10" descr="preencoded.png"/>
          <p:cNvPicPr>
            <a:picLocks noChangeAspect="1"/>
          </p:cNvPicPr>
          <p:nvPr/>
        </p:nvPicPr>
        <p:blipFill>
          <a:blip r:embed="rId7"/>
          <a:srcRect l="-133" r="-133"/>
          <a:stretch/>
        </p:blipFill>
        <p:spPr>
          <a:xfrm>
            <a:off x="8509406" y="1695298"/>
            <a:ext cx="171907" cy="228600"/>
          </a:xfrm>
          <a:prstGeom prst="rect">
            <a:avLst/>
          </a:prstGeom>
        </p:spPr>
      </p:pic>
      <p:sp>
        <p:nvSpPr>
          <p:cNvPr id="41" name="Text 28"/>
          <p:cNvSpPr txBox="1"/>
          <p:nvPr/>
        </p:nvSpPr>
        <p:spPr>
          <a:xfrm>
            <a:off x="8975750" y="1410005"/>
            <a:ext cx="2506370" cy="80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276749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Propostas Concretas</a:t>
            </a:r>
            <a:endParaRPr lang="en-US" sz="2100" dirty="0"/>
          </a:p>
        </p:txBody>
      </p:sp>
      <p:pic>
        <p:nvPicPr>
          <p:cNvPr id="42" name="Image 11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365846" y="2695651"/>
            <a:ext cx="190195" cy="190195"/>
          </a:xfrm>
          <a:prstGeom prst="rect">
            <a:avLst/>
          </a:prstGeom>
        </p:spPr>
      </p:pic>
      <p:sp>
        <p:nvSpPr>
          <p:cNvPr id="43" name="Text 29"/>
          <p:cNvSpPr txBox="1"/>
          <p:nvPr/>
        </p:nvSpPr>
        <p:spPr>
          <a:xfrm>
            <a:off x="8689543" y="2638044"/>
            <a:ext cx="2774290" cy="8860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Plano de arborização intensiva com espécies nativas.</a:t>
            </a:r>
            <a:endParaRPr lang="en-US" sz="1600" dirty="0"/>
          </a:p>
        </p:txBody>
      </p:sp>
      <p:pic>
        <p:nvPicPr>
          <p:cNvPr id="44" name="Image 12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365846" y="3803904"/>
            <a:ext cx="190195" cy="190195"/>
          </a:xfrm>
          <a:prstGeom prst="rect">
            <a:avLst/>
          </a:prstGeom>
        </p:spPr>
      </p:pic>
      <p:sp>
        <p:nvSpPr>
          <p:cNvPr id="45" name="Text 30"/>
          <p:cNvSpPr txBox="1"/>
          <p:nvPr/>
        </p:nvSpPr>
        <p:spPr>
          <a:xfrm>
            <a:off x="8689543" y="3747211"/>
            <a:ext cx="2774290" cy="5907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Implantação de jardins de chuva e dunas vegetadas.</a:t>
            </a:r>
            <a:endParaRPr lang="en-US" sz="1600" dirty="0"/>
          </a:p>
        </p:txBody>
      </p:sp>
      <p:pic>
        <p:nvPicPr>
          <p:cNvPr id="46" name="Image 13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365846" y="4619549"/>
            <a:ext cx="190195" cy="190195"/>
          </a:xfrm>
          <a:prstGeom prst="rect">
            <a:avLst/>
          </a:prstGeom>
        </p:spPr>
      </p:pic>
      <p:sp>
        <p:nvSpPr>
          <p:cNvPr id="47" name="Text 31"/>
          <p:cNvSpPr txBox="1"/>
          <p:nvPr/>
        </p:nvSpPr>
        <p:spPr>
          <a:xfrm>
            <a:off x="8689543" y="4561942"/>
            <a:ext cx="2774290" cy="8860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Manejo da faixa de areia respeitando os ciclos das marés.</a:t>
            </a:r>
            <a:endParaRPr lang="en-US" sz="1600" dirty="0"/>
          </a:p>
        </p:txBody>
      </p:sp>
      <p:pic>
        <p:nvPicPr>
          <p:cNvPr id="48" name="Image 14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365846" y="5727802"/>
            <a:ext cx="190195" cy="190195"/>
          </a:xfrm>
          <a:prstGeom prst="rect">
            <a:avLst/>
          </a:prstGeom>
        </p:spPr>
      </p:pic>
      <p:sp>
        <p:nvSpPr>
          <p:cNvPr id="49" name="Text 32"/>
          <p:cNvSpPr txBox="1"/>
          <p:nvPr/>
        </p:nvSpPr>
        <p:spPr>
          <a:xfrm>
            <a:off x="8689543" y="5671109"/>
            <a:ext cx="2774290" cy="5907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Mobiliário urbano discreto e integrado à paisagem.</a:t>
            </a:r>
            <a:endParaRPr lang="en-US" sz="1600" dirty="0"/>
          </a:p>
        </p:txBody>
      </p:sp>
      <p:pic>
        <p:nvPicPr>
          <p:cNvPr id="50" name="Image 15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365846" y="6543446"/>
            <a:ext cx="190195" cy="190195"/>
          </a:xfrm>
          <a:prstGeom prst="rect">
            <a:avLst/>
          </a:prstGeom>
        </p:spPr>
      </p:pic>
      <p:sp>
        <p:nvSpPr>
          <p:cNvPr id="51" name="Text 33"/>
          <p:cNvSpPr txBox="1"/>
          <p:nvPr/>
        </p:nvSpPr>
        <p:spPr>
          <a:xfrm>
            <a:off x="8689543" y="6485839"/>
            <a:ext cx="2774290" cy="8860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Programa de monitoramento ambiental participativo.</a:t>
            </a:r>
            <a:endParaRPr lang="en-US" sz="1600" dirty="0"/>
          </a:p>
        </p:txBody>
      </p:sp>
      <p:sp>
        <p:nvSpPr>
          <p:cNvPr id="52" name="Shape 34"/>
          <p:cNvSpPr/>
          <p:nvPr/>
        </p:nvSpPr>
        <p:spPr>
          <a:xfrm>
            <a:off x="0" y="7890358"/>
            <a:ext cx="12191695" cy="209398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53" name="Shape 35"/>
          <p:cNvSpPr/>
          <p:nvPr/>
        </p:nvSpPr>
        <p:spPr>
          <a:xfrm>
            <a:off x="0" y="7890358"/>
            <a:ext cx="12191695" cy="9144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>
                <a:alpha val="0"/>
              </a:srgbClr>
            </a:solidFill>
            <a:prstDash val="solid"/>
          </a:ln>
        </p:spPr>
      </p:sp>
      <p:sp>
        <p:nvSpPr>
          <p:cNvPr id="54" name="Text 36"/>
          <p:cNvSpPr txBox="1"/>
          <p:nvPr/>
        </p:nvSpPr>
        <p:spPr>
          <a:xfrm>
            <a:off x="571500" y="7899502"/>
            <a:ext cx="2969971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94A3B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Nova Ponta Negra - 3ª Audiência Pública</a:t>
            </a:r>
            <a:endParaRPr lang="en-US" sz="1000" dirty="0"/>
          </a:p>
        </p:txBody>
      </p:sp>
      <p:sp>
        <p:nvSpPr>
          <p:cNvPr id="55" name="Text 37"/>
          <p:cNvSpPr txBox="1"/>
          <p:nvPr/>
        </p:nvSpPr>
        <p:spPr>
          <a:xfrm>
            <a:off x="8884310" y="7899502"/>
            <a:ext cx="3265322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94A3B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Escuta Popular e Planejamento Participativo</a:t>
            </a:r>
            <a:endParaRPr lang="en-US" sz="1000" dirty="0"/>
          </a:p>
        </p:txBody>
      </p:sp>
      <p:sp>
        <p:nvSpPr>
          <p:cNvPr id="56" name="Shape 38"/>
          <p:cNvSpPr/>
          <p:nvPr/>
        </p:nvSpPr>
        <p:spPr>
          <a:xfrm>
            <a:off x="0" y="0"/>
            <a:ext cx="12191695" cy="875995"/>
          </a:xfrm>
          <a:prstGeom prst="rect">
            <a:avLst/>
          </a:prstGeom>
          <a:solidFill>
            <a:srgbClr val="2F855A"/>
          </a:solidFill>
          <a:ln/>
        </p:spPr>
      </p:sp>
      <p:sp>
        <p:nvSpPr>
          <p:cNvPr id="57" name="Shape 39"/>
          <p:cNvSpPr/>
          <p:nvPr/>
        </p:nvSpPr>
        <p:spPr>
          <a:xfrm>
            <a:off x="0" y="818388"/>
            <a:ext cx="12191695" cy="57607"/>
          </a:xfrm>
          <a:prstGeom prst="rect">
            <a:avLst/>
          </a:prstGeom>
          <a:solidFill>
            <a:srgbClr val="48BB78"/>
          </a:solidFill>
          <a:ln w="12700">
            <a:solidFill>
              <a:srgbClr val="48BB78">
                <a:alpha val="0"/>
              </a:srgbClr>
            </a:solidFill>
            <a:prstDash val="solid"/>
          </a:ln>
        </p:spPr>
      </p:sp>
      <p:sp>
        <p:nvSpPr>
          <p:cNvPr id="58" name="Shape 40"/>
          <p:cNvSpPr/>
          <p:nvPr/>
        </p:nvSpPr>
        <p:spPr>
          <a:xfrm>
            <a:off x="571500" y="66751"/>
            <a:ext cx="685800" cy="685800"/>
          </a:xfrm>
          <a:prstGeom prst="roundRect">
            <a:avLst>
              <a:gd name="adj" fmla="val 44444"/>
            </a:avLst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59" name="Image 16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743407" y="237744"/>
            <a:ext cx="342900" cy="342900"/>
          </a:xfrm>
          <a:prstGeom prst="rect">
            <a:avLst/>
          </a:prstGeom>
        </p:spPr>
      </p:pic>
      <p:sp>
        <p:nvSpPr>
          <p:cNvPr id="60" name="Text 41"/>
          <p:cNvSpPr txBox="1"/>
          <p:nvPr/>
        </p:nvSpPr>
        <p:spPr>
          <a:xfrm>
            <a:off x="1485900" y="0"/>
            <a:ext cx="602041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Natureza e Paisagem</a:t>
            </a:r>
            <a:endParaRPr lang="en-US" sz="3600" dirty="0"/>
          </a:p>
        </p:txBody>
      </p:sp>
      <p:sp>
        <p:nvSpPr>
          <p:cNvPr id="61" name="Text 42"/>
          <p:cNvSpPr txBox="1"/>
          <p:nvPr/>
        </p:nvSpPr>
        <p:spPr>
          <a:xfrm>
            <a:off x="1485900" y="533095"/>
            <a:ext cx="5943600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kern="0" spc="75" dirty="0">
                <a:solidFill>
                  <a:srgbClr val="C6F6D5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24 Contribuições Identificadas</a:t>
            </a:r>
            <a:endParaRPr lang="en-US" sz="1500" dirty="0"/>
          </a:p>
        </p:txBody>
      </p:sp>
      <p:sp>
        <p:nvSpPr>
          <p:cNvPr id="62" name="Shape 43"/>
          <p:cNvSpPr/>
          <p:nvPr/>
        </p:nvSpPr>
        <p:spPr>
          <a:xfrm>
            <a:off x="10797235" y="228600"/>
            <a:ext cx="828446" cy="362102"/>
          </a:xfrm>
          <a:prstGeom prst="roundRect">
            <a:avLst>
              <a:gd name="adj" fmla="val 53163"/>
            </a:avLst>
          </a:prstGeom>
          <a:solidFill>
            <a:srgbClr val="FFFFFF">
              <a:alpha val="2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63" name="Text 44"/>
          <p:cNvSpPr txBox="1"/>
          <p:nvPr/>
        </p:nvSpPr>
        <p:spPr>
          <a:xfrm>
            <a:off x="10740542" y="228600"/>
            <a:ext cx="886054" cy="362102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152400" tIns="76200" rIns="152400" bIns="76200" rtlCol="0" anchor="ctr"/>
          <a:lstStyle/>
          <a:p>
            <a:pPr marL="0" indent="0" algn="r">
              <a:buNone/>
            </a:pPr>
            <a:r>
              <a:rPr lang="en-US" sz="1200" b="1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Eixo 02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875995"/>
            <a:ext cx="12191695" cy="6724498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71500" y="1162202"/>
            <a:ext cx="3495751" cy="6152998"/>
          </a:xfrm>
          <a:prstGeom prst="roundRect">
            <a:avLst>
              <a:gd name="adj" fmla="val 2281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39700" dist="38100" dir="16200000" algn="bl" rotWithShape="0">
              <a:srgbClr val="000000">
                <a:alpha val="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71500" y="1162202"/>
            <a:ext cx="3495751" cy="57607"/>
          </a:xfrm>
          <a:prstGeom prst="roundRect">
            <a:avLst>
              <a:gd name="adj" fmla="val 138403"/>
            </a:avLst>
          </a:prstGeom>
          <a:solidFill>
            <a:srgbClr val="E53E3E"/>
          </a:solidFill>
          <a:ln w="12700">
            <a:solidFill>
              <a:srgbClr val="E53E3E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80644" y="1218895"/>
            <a:ext cx="3476549" cy="1190549"/>
          </a:xfrm>
          <a:prstGeom prst="rect">
            <a:avLst/>
          </a:prstGeom>
          <a:solidFill>
            <a:srgbClr val="FFF5F5"/>
          </a:solidFill>
          <a:ln/>
        </p:spPr>
      </p:sp>
      <p:sp>
        <p:nvSpPr>
          <p:cNvPr id="8" name="Shape 6"/>
          <p:cNvSpPr/>
          <p:nvPr/>
        </p:nvSpPr>
        <p:spPr>
          <a:xfrm>
            <a:off x="580644" y="2400300"/>
            <a:ext cx="3476549" cy="9144"/>
          </a:xfrm>
          <a:prstGeom prst="rect">
            <a:avLst/>
          </a:prstGeom>
          <a:solidFill>
            <a:srgbClr val="000000">
              <a:alpha val="5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09244" y="1580998"/>
            <a:ext cx="457200" cy="457200"/>
          </a:xfrm>
          <a:prstGeom prst="ellipse">
            <a:avLst/>
          </a:prstGeom>
          <a:solidFill>
            <a:srgbClr val="E53E3E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923544" y="1695298"/>
            <a:ext cx="228600" cy="228600"/>
          </a:xfrm>
          <a:prstGeom prst="rect">
            <a:avLst/>
          </a:prstGeom>
        </p:spPr>
      </p:pic>
      <p:sp>
        <p:nvSpPr>
          <p:cNvPr id="11" name="Text 8"/>
          <p:cNvSpPr txBox="1"/>
          <p:nvPr/>
        </p:nvSpPr>
        <p:spPr>
          <a:xfrm>
            <a:off x="1419149" y="1410005"/>
            <a:ext cx="2506370" cy="80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C5303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Principais Desafios</a:t>
            </a:r>
            <a:endParaRPr lang="en-US" sz="2100" dirty="0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809244" y="2695651"/>
            <a:ext cx="190195" cy="190195"/>
          </a:xfrm>
          <a:prstGeom prst="rect">
            <a:avLst/>
          </a:prstGeom>
        </p:spPr>
      </p:pic>
      <p:sp>
        <p:nvSpPr>
          <p:cNvPr id="13" name="Text 9"/>
          <p:cNvSpPr txBox="1"/>
          <p:nvPr/>
        </p:nvSpPr>
        <p:spPr>
          <a:xfrm>
            <a:off x="1133856" y="2638044"/>
            <a:ext cx="2774290" cy="8860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Baixa coordenação e articulação entre órgãos públicos.</a:t>
            </a:r>
            <a:endParaRPr lang="en-US" sz="1600" dirty="0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809244" y="3803904"/>
            <a:ext cx="190195" cy="190195"/>
          </a:xfrm>
          <a:prstGeom prst="rect">
            <a:avLst/>
          </a:prstGeom>
        </p:spPr>
      </p:pic>
      <p:sp>
        <p:nvSpPr>
          <p:cNvPr id="15" name="Text 10"/>
          <p:cNvSpPr txBox="1"/>
          <p:nvPr/>
        </p:nvSpPr>
        <p:spPr>
          <a:xfrm>
            <a:off x="1133856" y="3747211"/>
            <a:ext cx="2774290" cy="8860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Ausência de mecanismos permanentes de gestão participativa.</a:t>
            </a:r>
            <a:endParaRPr lang="en-US" sz="1600" dirty="0"/>
          </a:p>
        </p:txBody>
      </p:sp>
      <p:pic>
        <p:nvPicPr>
          <p:cNvPr id="16" name="Image 3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809244" y="4913071"/>
            <a:ext cx="190195" cy="190195"/>
          </a:xfrm>
          <a:prstGeom prst="rect">
            <a:avLst/>
          </a:prstGeom>
        </p:spPr>
      </p:pic>
      <p:sp>
        <p:nvSpPr>
          <p:cNvPr id="17" name="Text 11"/>
          <p:cNvSpPr txBox="1"/>
          <p:nvPr/>
        </p:nvSpPr>
        <p:spPr>
          <a:xfrm>
            <a:off x="1133856" y="4855464"/>
            <a:ext cx="2774290" cy="8860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Conflitos entre grupos de trabalhadores por trechos da praia.</a:t>
            </a:r>
            <a:endParaRPr lang="en-US" sz="1600" dirty="0"/>
          </a:p>
        </p:txBody>
      </p:sp>
      <p:sp>
        <p:nvSpPr>
          <p:cNvPr id="18" name="Shape 12"/>
          <p:cNvSpPr/>
          <p:nvPr/>
        </p:nvSpPr>
        <p:spPr>
          <a:xfrm>
            <a:off x="4349801" y="1162202"/>
            <a:ext cx="3495751" cy="6152998"/>
          </a:xfrm>
          <a:prstGeom prst="roundRect">
            <a:avLst>
              <a:gd name="adj" fmla="val 2281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39700" dist="38100" dir="16200000" algn="bl" rotWithShape="0">
              <a:srgbClr val="000000">
                <a:alpha val="5000"/>
              </a:srgbClr>
            </a:outerShdw>
          </a:effectLst>
        </p:spPr>
      </p:sp>
      <p:sp>
        <p:nvSpPr>
          <p:cNvPr id="19" name="Shape 13"/>
          <p:cNvSpPr/>
          <p:nvPr/>
        </p:nvSpPr>
        <p:spPr>
          <a:xfrm>
            <a:off x="4349801" y="1162202"/>
            <a:ext cx="3495751" cy="57607"/>
          </a:xfrm>
          <a:prstGeom prst="roundRect">
            <a:avLst>
              <a:gd name="adj" fmla="val 138403"/>
            </a:avLst>
          </a:prstGeom>
          <a:solidFill>
            <a:srgbClr val="3182CE"/>
          </a:solidFill>
          <a:ln w="12700">
            <a:solidFill>
              <a:srgbClr val="3182CE">
                <a:alpha val="0"/>
              </a:srgbClr>
            </a:solidFill>
            <a:prstDash val="solid"/>
          </a:ln>
        </p:spPr>
      </p:sp>
      <p:sp>
        <p:nvSpPr>
          <p:cNvPr id="20" name="Shape 14"/>
          <p:cNvSpPr/>
          <p:nvPr/>
        </p:nvSpPr>
        <p:spPr>
          <a:xfrm>
            <a:off x="4358945" y="1218895"/>
            <a:ext cx="3476549" cy="847649"/>
          </a:xfrm>
          <a:prstGeom prst="rect">
            <a:avLst/>
          </a:prstGeom>
          <a:solidFill>
            <a:srgbClr val="EBF8FF"/>
          </a:solidFill>
          <a:ln/>
        </p:spPr>
      </p:sp>
      <p:sp>
        <p:nvSpPr>
          <p:cNvPr id="21" name="Shape 15"/>
          <p:cNvSpPr/>
          <p:nvPr/>
        </p:nvSpPr>
        <p:spPr>
          <a:xfrm>
            <a:off x="4358945" y="2057400"/>
            <a:ext cx="3476549" cy="9144"/>
          </a:xfrm>
          <a:prstGeom prst="rect">
            <a:avLst/>
          </a:prstGeom>
          <a:solidFill>
            <a:srgbClr val="000000">
              <a:alpha val="5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Shape 16"/>
          <p:cNvSpPr/>
          <p:nvPr/>
        </p:nvSpPr>
        <p:spPr>
          <a:xfrm>
            <a:off x="4587545" y="1410005"/>
            <a:ext cx="457200" cy="457200"/>
          </a:xfrm>
          <a:prstGeom prst="ellipse">
            <a:avLst/>
          </a:prstGeom>
          <a:solidFill>
            <a:srgbClr val="3182CE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23" name="Image 4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4701845" y="1524305"/>
            <a:ext cx="228600" cy="228600"/>
          </a:xfrm>
          <a:prstGeom prst="rect">
            <a:avLst/>
          </a:prstGeom>
        </p:spPr>
      </p:pic>
      <p:sp>
        <p:nvSpPr>
          <p:cNvPr id="24" name="Text 17"/>
          <p:cNvSpPr txBox="1"/>
          <p:nvPr/>
        </p:nvSpPr>
        <p:spPr>
          <a:xfrm>
            <a:off x="5197450" y="1438351"/>
            <a:ext cx="1895551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2C528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Aspirações</a:t>
            </a:r>
            <a:endParaRPr lang="en-US" sz="2100" dirty="0"/>
          </a:p>
        </p:txBody>
      </p:sp>
      <p:pic>
        <p:nvPicPr>
          <p:cNvPr id="25" name="Image 5" descr="preencoded.png"/>
          <p:cNvPicPr>
            <a:picLocks noChangeAspect="1"/>
          </p:cNvPicPr>
          <p:nvPr/>
        </p:nvPicPr>
        <p:blipFill>
          <a:blip r:embed="rId6"/>
          <a:srcRect l="-1282" r="-1282"/>
          <a:stretch/>
        </p:blipFill>
        <p:spPr>
          <a:xfrm>
            <a:off x="4587545" y="2352751"/>
            <a:ext cx="219456" cy="190195"/>
          </a:xfrm>
          <a:prstGeom prst="rect">
            <a:avLst/>
          </a:prstGeom>
        </p:spPr>
      </p:pic>
      <p:sp>
        <p:nvSpPr>
          <p:cNvPr id="26" name="Text 18"/>
          <p:cNvSpPr txBox="1"/>
          <p:nvPr/>
        </p:nvSpPr>
        <p:spPr>
          <a:xfrm>
            <a:off x="4940503" y="2295144"/>
            <a:ext cx="2745943" cy="5907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Comitê gestor plural, transparente e atuante.</a:t>
            </a:r>
            <a:endParaRPr lang="en-US" sz="1600" dirty="0"/>
          </a:p>
        </p:txBody>
      </p:sp>
      <p:pic>
        <p:nvPicPr>
          <p:cNvPr id="27" name="Image 6" descr="preencoded.png"/>
          <p:cNvPicPr>
            <a:picLocks noChangeAspect="1"/>
          </p:cNvPicPr>
          <p:nvPr/>
        </p:nvPicPr>
        <p:blipFill>
          <a:blip r:embed="rId6"/>
          <a:srcRect l="-1282" r="-1282"/>
          <a:stretch/>
        </p:blipFill>
        <p:spPr>
          <a:xfrm>
            <a:off x="4587545" y="3168396"/>
            <a:ext cx="219456" cy="190195"/>
          </a:xfrm>
          <a:prstGeom prst="rect">
            <a:avLst/>
          </a:prstGeom>
        </p:spPr>
      </p:pic>
      <p:sp>
        <p:nvSpPr>
          <p:cNvPr id="28" name="Text 19"/>
          <p:cNvSpPr txBox="1"/>
          <p:nvPr/>
        </p:nvSpPr>
        <p:spPr>
          <a:xfrm>
            <a:off x="4940503" y="3110789"/>
            <a:ext cx="2745943" cy="5907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Regras claras e estáveis para uso da orla.</a:t>
            </a:r>
            <a:endParaRPr lang="en-US" sz="1600" dirty="0"/>
          </a:p>
        </p:txBody>
      </p:sp>
      <p:pic>
        <p:nvPicPr>
          <p:cNvPr id="29" name="Image 7" descr="preencoded.png"/>
          <p:cNvPicPr>
            <a:picLocks noChangeAspect="1"/>
          </p:cNvPicPr>
          <p:nvPr/>
        </p:nvPicPr>
        <p:blipFill>
          <a:blip r:embed="rId6"/>
          <a:srcRect l="-1282" r="-1282"/>
          <a:stretch/>
        </p:blipFill>
        <p:spPr>
          <a:xfrm>
            <a:off x="4587545" y="3983126"/>
            <a:ext cx="219456" cy="190195"/>
          </a:xfrm>
          <a:prstGeom prst="rect">
            <a:avLst/>
          </a:prstGeom>
        </p:spPr>
      </p:pic>
      <p:sp>
        <p:nvSpPr>
          <p:cNvPr id="30" name="Text 20"/>
          <p:cNvSpPr txBox="1"/>
          <p:nvPr/>
        </p:nvSpPr>
        <p:spPr>
          <a:xfrm>
            <a:off x="4940503" y="3926434"/>
            <a:ext cx="2745943" cy="5907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Acesso contínuo à informação pública.</a:t>
            </a:r>
            <a:endParaRPr lang="en-US" sz="1600" dirty="0"/>
          </a:p>
        </p:txBody>
      </p:sp>
      <p:sp>
        <p:nvSpPr>
          <p:cNvPr id="31" name="Shape 21"/>
          <p:cNvSpPr/>
          <p:nvPr/>
        </p:nvSpPr>
        <p:spPr>
          <a:xfrm>
            <a:off x="8128102" y="1162202"/>
            <a:ext cx="3495751" cy="6152998"/>
          </a:xfrm>
          <a:prstGeom prst="roundRect">
            <a:avLst>
              <a:gd name="adj" fmla="val 2281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39700" dist="38100" dir="16200000" algn="bl" rotWithShape="0">
              <a:srgbClr val="000000">
                <a:alpha val="5000"/>
              </a:srgbClr>
            </a:outerShdw>
          </a:effectLst>
        </p:spPr>
      </p:sp>
      <p:sp>
        <p:nvSpPr>
          <p:cNvPr id="32" name="Shape 22"/>
          <p:cNvSpPr/>
          <p:nvPr/>
        </p:nvSpPr>
        <p:spPr>
          <a:xfrm>
            <a:off x="8128102" y="1162202"/>
            <a:ext cx="3495751" cy="57607"/>
          </a:xfrm>
          <a:prstGeom prst="roundRect">
            <a:avLst>
              <a:gd name="adj" fmla="val 138403"/>
            </a:avLst>
          </a:prstGeom>
          <a:solidFill>
            <a:srgbClr val="38A169"/>
          </a:solidFill>
          <a:ln w="12700">
            <a:solidFill>
              <a:srgbClr val="38A169">
                <a:alpha val="0"/>
              </a:srgbClr>
            </a:solidFill>
            <a:prstDash val="solid"/>
          </a:ln>
        </p:spPr>
      </p:sp>
      <p:sp>
        <p:nvSpPr>
          <p:cNvPr id="33" name="Shape 23"/>
          <p:cNvSpPr/>
          <p:nvPr/>
        </p:nvSpPr>
        <p:spPr>
          <a:xfrm>
            <a:off x="8137246" y="1218895"/>
            <a:ext cx="3476549" cy="1190549"/>
          </a:xfrm>
          <a:prstGeom prst="rect">
            <a:avLst/>
          </a:prstGeom>
          <a:solidFill>
            <a:srgbClr val="F0FFF4"/>
          </a:solidFill>
          <a:ln/>
        </p:spPr>
      </p:sp>
      <p:sp>
        <p:nvSpPr>
          <p:cNvPr id="34" name="Shape 24"/>
          <p:cNvSpPr/>
          <p:nvPr/>
        </p:nvSpPr>
        <p:spPr>
          <a:xfrm>
            <a:off x="8137246" y="2400300"/>
            <a:ext cx="3476549" cy="9144"/>
          </a:xfrm>
          <a:prstGeom prst="rect">
            <a:avLst/>
          </a:prstGeom>
          <a:solidFill>
            <a:srgbClr val="000000">
              <a:alpha val="5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5" name="Shape 25"/>
          <p:cNvSpPr/>
          <p:nvPr/>
        </p:nvSpPr>
        <p:spPr>
          <a:xfrm>
            <a:off x="8365846" y="1580998"/>
            <a:ext cx="457200" cy="457200"/>
          </a:xfrm>
          <a:prstGeom prst="ellipse">
            <a:avLst/>
          </a:prstGeom>
          <a:solidFill>
            <a:srgbClr val="38A169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36" name="Image 8" descr="preencoded.png"/>
          <p:cNvPicPr>
            <a:picLocks noChangeAspect="1"/>
          </p:cNvPicPr>
          <p:nvPr/>
        </p:nvPicPr>
        <p:blipFill>
          <a:blip r:embed="rId7"/>
          <a:srcRect l="-133" r="-133"/>
          <a:stretch/>
        </p:blipFill>
        <p:spPr>
          <a:xfrm>
            <a:off x="8509406" y="1695298"/>
            <a:ext cx="171907" cy="228600"/>
          </a:xfrm>
          <a:prstGeom prst="rect">
            <a:avLst/>
          </a:prstGeom>
        </p:spPr>
      </p:pic>
      <p:sp>
        <p:nvSpPr>
          <p:cNvPr id="37" name="Text 26"/>
          <p:cNvSpPr txBox="1"/>
          <p:nvPr/>
        </p:nvSpPr>
        <p:spPr>
          <a:xfrm>
            <a:off x="8975750" y="1410005"/>
            <a:ext cx="2506370" cy="80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276749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Propostas Concretas</a:t>
            </a:r>
            <a:endParaRPr lang="en-US" sz="2100" dirty="0"/>
          </a:p>
        </p:txBody>
      </p:sp>
      <p:pic>
        <p:nvPicPr>
          <p:cNvPr id="38" name="Image 9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365846" y="2695651"/>
            <a:ext cx="190195" cy="190195"/>
          </a:xfrm>
          <a:prstGeom prst="rect">
            <a:avLst/>
          </a:prstGeom>
        </p:spPr>
      </p:pic>
      <p:sp>
        <p:nvSpPr>
          <p:cNvPr id="39" name="Text 27"/>
          <p:cNvSpPr txBox="1"/>
          <p:nvPr/>
        </p:nvSpPr>
        <p:spPr>
          <a:xfrm>
            <a:off x="8689543" y="2638044"/>
            <a:ext cx="2774290" cy="5907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Comitê Gestor Nova Ponta Negra (multi-setorial).</a:t>
            </a:r>
            <a:endParaRPr lang="en-US" sz="1600" dirty="0"/>
          </a:p>
        </p:txBody>
      </p:sp>
      <p:pic>
        <p:nvPicPr>
          <p:cNvPr id="40" name="Image 10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365846" y="3511296"/>
            <a:ext cx="190195" cy="190195"/>
          </a:xfrm>
          <a:prstGeom prst="rect">
            <a:avLst/>
          </a:prstGeom>
        </p:spPr>
      </p:pic>
      <p:sp>
        <p:nvSpPr>
          <p:cNvPr id="41" name="Text 28"/>
          <p:cNvSpPr txBox="1"/>
          <p:nvPr/>
        </p:nvSpPr>
        <p:spPr>
          <a:xfrm>
            <a:off x="8689543" y="3453689"/>
            <a:ext cx="2774290" cy="5907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Pactos de uso setorizados por zonas/trechos.</a:t>
            </a:r>
            <a:endParaRPr lang="en-US" sz="1600" dirty="0"/>
          </a:p>
        </p:txBody>
      </p:sp>
      <p:pic>
        <p:nvPicPr>
          <p:cNvPr id="42" name="Image 11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365846" y="4326026"/>
            <a:ext cx="190195" cy="190195"/>
          </a:xfrm>
          <a:prstGeom prst="rect">
            <a:avLst/>
          </a:prstGeom>
        </p:spPr>
      </p:pic>
      <p:sp>
        <p:nvSpPr>
          <p:cNvPr id="43" name="Text 29"/>
          <p:cNvSpPr txBox="1"/>
          <p:nvPr/>
        </p:nvSpPr>
        <p:spPr>
          <a:xfrm>
            <a:off x="8689543" y="4269334"/>
            <a:ext cx="2774290" cy="8860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Indicadores de desempenho e painel online.</a:t>
            </a:r>
            <a:endParaRPr lang="en-US" sz="1600" dirty="0"/>
          </a:p>
        </p:txBody>
      </p:sp>
      <p:pic>
        <p:nvPicPr>
          <p:cNvPr id="44" name="Image 12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365846" y="5435194"/>
            <a:ext cx="190195" cy="190195"/>
          </a:xfrm>
          <a:prstGeom prst="rect">
            <a:avLst/>
          </a:prstGeom>
        </p:spPr>
      </p:pic>
      <p:sp>
        <p:nvSpPr>
          <p:cNvPr id="45" name="Text 30"/>
          <p:cNvSpPr txBox="1"/>
          <p:nvPr/>
        </p:nvSpPr>
        <p:spPr>
          <a:xfrm>
            <a:off x="8689543" y="5377586"/>
            <a:ext cx="2774290" cy="5907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Canal de ouvidoria para mediação de conflitos.</a:t>
            </a:r>
            <a:endParaRPr lang="en-US" sz="1600" dirty="0"/>
          </a:p>
        </p:txBody>
      </p:sp>
      <p:pic>
        <p:nvPicPr>
          <p:cNvPr id="46" name="Image 13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365846" y="6249924"/>
            <a:ext cx="190195" cy="190195"/>
          </a:xfrm>
          <a:prstGeom prst="rect">
            <a:avLst/>
          </a:prstGeom>
        </p:spPr>
      </p:pic>
      <p:sp>
        <p:nvSpPr>
          <p:cNvPr id="47" name="Text 31"/>
          <p:cNvSpPr txBox="1"/>
          <p:nvPr/>
        </p:nvSpPr>
        <p:spPr>
          <a:xfrm>
            <a:off x="8689543" y="6193231"/>
            <a:ext cx="2774290" cy="8860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Programas de educação ambiental e uso responsável.</a:t>
            </a:r>
            <a:endParaRPr lang="en-US" sz="1600" dirty="0"/>
          </a:p>
        </p:txBody>
      </p:sp>
      <p:sp>
        <p:nvSpPr>
          <p:cNvPr id="48" name="Shape 32"/>
          <p:cNvSpPr/>
          <p:nvPr/>
        </p:nvSpPr>
        <p:spPr>
          <a:xfrm>
            <a:off x="0" y="7596835"/>
            <a:ext cx="12191695" cy="209398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49" name="Shape 33"/>
          <p:cNvSpPr/>
          <p:nvPr/>
        </p:nvSpPr>
        <p:spPr>
          <a:xfrm>
            <a:off x="0" y="7596835"/>
            <a:ext cx="12191695" cy="9144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>
                <a:alpha val="0"/>
              </a:srgbClr>
            </a:solidFill>
            <a:prstDash val="solid"/>
          </a:ln>
        </p:spPr>
      </p:sp>
      <p:sp>
        <p:nvSpPr>
          <p:cNvPr id="50" name="Text 34"/>
          <p:cNvSpPr txBox="1"/>
          <p:nvPr/>
        </p:nvSpPr>
        <p:spPr>
          <a:xfrm>
            <a:off x="571500" y="7605979"/>
            <a:ext cx="2969971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94A3B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Nova Ponta Negra - 3ª Audiência Pública</a:t>
            </a:r>
            <a:endParaRPr lang="en-US" sz="1000" dirty="0"/>
          </a:p>
        </p:txBody>
      </p:sp>
      <p:sp>
        <p:nvSpPr>
          <p:cNvPr id="51" name="Text 35"/>
          <p:cNvSpPr txBox="1"/>
          <p:nvPr/>
        </p:nvSpPr>
        <p:spPr>
          <a:xfrm>
            <a:off x="8884310" y="7605979"/>
            <a:ext cx="3265322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94A3B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Escuta Popular e Planejamento Participativo</a:t>
            </a:r>
            <a:endParaRPr lang="en-US" sz="1000" dirty="0"/>
          </a:p>
        </p:txBody>
      </p:sp>
      <p:sp>
        <p:nvSpPr>
          <p:cNvPr id="52" name="Shape 36"/>
          <p:cNvSpPr/>
          <p:nvPr/>
        </p:nvSpPr>
        <p:spPr>
          <a:xfrm>
            <a:off x="0" y="0"/>
            <a:ext cx="12191695" cy="875995"/>
          </a:xfrm>
          <a:prstGeom prst="rect">
            <a:avLst/>
          </a:prstGeom>
          <a:solidFill>
            <a:srgbClr val="004B87"/>
          </a:solidFill>
          <a:ln/>
        </p:spPr>
      </p:sp>
      <p:sp>
        <p:nvSpPr>
          <p:cNvPr id="53" name="Shape 37"/>
          <p:cNvSpPr/>
          <p:nvPr/>
        </p:nvSpPr>
        <p:spPr>
          <a:xfrm>
            <a:off x="0" y="818388"/>
            <a:ext cx="12191695" cy="57607"/>
          </a:xfrm>
          <a:prstGeom prst="rect">
            <a:avLst/>
          </a:prstGeom>
          <a:solidFill>
            <a:srgbClr val="805AD5"/>
          </a:solidFill>
          <a:ln w="12700">
            <a:solidFill>
              <a:srgbClr val="805AD5">
                <a:alpha val="0"/>
              </a:srgbClr>
            </a:solidFill>
            <a:prstDash val="solid"/>
          </a:ln>
        </p:spPr>
      </p:sp>
      <p:sp>
        <p:nvSpPr>
          <p:cNvPr id="54" name="Shape 38"/>
          <p:cNvSpPr/>
          <p:nvPr/>
        </p:nvSpPr>
        <p:spPr>
          <a:xfrm>
            <a:off x="571500" y="66751"/>
            <a:ext cx="685800" cy="685800"/>
          </a:xfrm>
          <a:prstGeom prst="roundRect">
            <a:avLst>
              <a:gd name="adj" fmla="val 44444"/>
            </a:avLst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55" name="Image 14" descr="preencoded.png"/>
          <p:cNvPicPr>
            <a:picLocks noChangeAspect="1"/>
          </p:cNvPicPr>
          <p:nvPr/>
        </p:nvPicPr>
        <p:blipFill>
          <a:blip r:embed="rId9"/>
          <a:srcRect l="-27" r="-27"/>
          <a:stretch/>
        </p:blipFill>
        <p:spPr>
          <a:xfrm>
            <a:off x="700430" y="237744"/>
            <a:ext cx="428854" cy="342900"/>
          </a:xfrm>
          <a:prstGeom prst="rect">
            <a:avLst/>
          </a:prstGeom>
        </p:spPr>
      </p:pic>
      <p:sp>
        <p:nvSpPr>
          <p:cNvPr id="56" name="Text 39"/>
          <p:cNvSpPr txBox="1"/>
          <p:nvPr/>
        </p:nvSpPr>
        <p:spPr>
          <a:xfrm>
            <a:off x="1485900" y="0"/>
            <a:ext cx="6238951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Governança e Gestão</a:t>
            </a:r>
            <a:endParaRPr lang="en-US" sz="3600" dirty="0"/>
          </a:p>
        </p:txBody>
      </p:sp>
      <p:sp>
        <p:nvSpPr>
          <p:cNvPr id="57" name="Text 40"/>
          <p:cNvSpPr txBox="1"/>
          <p:nvPr/>
        </p:nvSpPr>
        <p:spPr>
          <a:xfrm>
            <a:off x="1485900" y="533095"/>
            <a:ext cx="6163056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kern="0" spc="75" dirty="0">
                <a:solidFill>
                  <a:srgbClr val="E0CDA9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24 Contribuições Identificadas</a:t>
            </a:r>
            <a:endParaRPr lang="en-US" sz="1500" dirty="0"/>
          </a:p>
        </p:txBody>
      </p:sp>
      <p:sp>
        <p:nvSpPr>
          <p:cNvPr id="58" name="Shape 41"/>
          <p:cNvSpPr/>
          <p:nvPr/>
        </p:nvSpPr>
        <p:spPr>
          <a:xfrm>
            <a:off x="10797235" y="228600"/>
            <a:ext cx="828446" cy="362102"/>
          </a:xfrm>
          <a:prstGeom prst="roundRect">
            <a:avLst>
              <a:gd name="adj" fmla="val 53163"/>
            </a:avLst>
          </a:prstGeom>
          <a:solidFill>
            <a:srgbClr val="FFFFFF">
              <a:alpha val="2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9" name="Text 42"/>
          <p:cNvSpPr txBox="1"/>
          <p:nvPr/>
        </p:nvSpPr>
        <p:spPr>
          <a:xfrm>
            <a:off x="10740542" y="228600"/>
            <a:ext cx="886054" cy="362102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152400" tIns="76200" rIns="152400" bIns="76200" rtlCol="0" anchor="ctr"/>
          <a:lstStyle/>
          <a:p>
            <a:pPr marL="0" indent="0" algn="r">
              <a:buNone/>
            </a:pPr>
            <a:r>
              <a:rPr lang="en-US" sz="1200" b="1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Eixo 03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875995"/>
            <a:ext cx="12191695" cy="7019849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71500" y="1162202"/>
            <a:ext cx="3495751" cy="6448349"/>
          </a:xfrm>
          <a:prstGeom prst="roundRect">
            <a:avLst>
              <a:gd name="adj" fmla="val 2281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39700" dist="38100" dir="16200000" algn="bl" rotWithShape="0">
              <a:srgbClr val="000000">
                <a:alpha val="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71500" y="1162202"/>
            <a:ext cx="3495751" cy="57607"/>
          </a:xfrm>
          <a:prstGeom prst="roundRect">
            <a:avLst>
              <a:gd name="adj" fmla="val 138403"/>
            </a:avLst>
          </a:prstGeom>
          <a:solidFill>
            <a:srgbClr val="E53E3E"/>
          </a:solidFill>
          <a:ln w="12700">
            <a:solidFill>
              <a:srgbClr val="E53E3E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80644" y="1218895"/>
            <a:ext cx="3476549" cy="1190549"/>
          </a:xfrm>
          <a:prstGeom prst="rect">
            <a:avLst/>
          </a:prstGeom>
          <a:solidFill>
            <a:srgbClr val="FFF5F5"/>
          </a:solidFill>
          <a:ln/>
        </p:spPr>
      </p:sp>
      <p:sp>
        <p:nvSpPr>
          <p:cNvPr id="8" name="Shape 6"/>
          <p:cNvSpPr/>
          <p:nvPr/>
        </p:nvSpPr>
        <p:spPr>
          <a:xfrm>
            <a:off x="580644" y="2400300"/>
            <a:ext cx="3476549" cy="9144"/>
          </a:xfrm>
          <a:prstGeom prst="rect">
            <a:avLst/>
          </a:prstGeom>
          <a:solidFill>
            <a:srgbClr val="000000">
              <a:alpha val="5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09244" y="1580998"/>
            <a:ext cx="457200" cy="457200"/>
          </a:xfrm>
          <a:prstGeom prst="ellipse">
            <a:avLst/>
          </a:prstGeom>
          <a:solidFill>
            <a:srgbClr val="E53E3E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923544" y="1695298"/>
            <a:ext cx="228600" cy="228600"/>
          </a:xfrm>
          <a:prstGeom prst="rect">
            <a:avLst/>
          </a:prstGeom>
        </p:spPr>
      </p:pic>
      <p:sp>
        <p:nvSpPr>
          <p:cNvPr id="11" name="Text 8"/>
          <p:cNvSpPr txBox="1"/>
          <p:nvPr/>
        </p:nvSpPr>
        <p:spPr>
          <a:xfrm>
            <a:off x="1419149" y="1410005"/>
            <a:ext cx="2506370" cy="80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C5303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Principais Desafios</a:t>
            </a:r>
            <a:endParaRPr lang="en-US" sz="2100" dirty="0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809244" y="2695651"/>
            <a:ext cx="190195" cy="190195"/>
          </a:xfrm>
          <a:prstGeom prst="rect">
            <a:avLst/>
          </a:prstGeom>
        </p:spPr>
      </p:pic>
      <p:sp>
        <p:nvSpPr>
          <p:cNvPr id="13" name="Text 9"/>
          <p:cNvSpPr txBox="1"/>
          <p:nvPr/>
        </p:nvSpPr>
        <p:spPr>
          <a:xfrm>
            <a:off x="1133856" y="2638044"/>
            <a:ext cx="2774290" cy="5907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Falta de rampas de acesso e calçadas contínuas.</a:t>
            </a:r>
            <a:endParaRPr lang="en-US" sz="1600" dirty="0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809244" y="3511296"/>
            <a:ext cx="190195" cy="190195"/>
          </a:xfrm>
          <a:prstGeom prst="rect">
            <a:avLst/>
          </a:prstGeom>
        </p:spPr>
      </p:pic>
      <p:sp>
        <p:nvSpPr>
          <p:cNvPr id="15" name="Text 10"/>
          <p:cNvSpPr txBox="1"/>
          <p:nvPr/>
        </p:nvSpPr>
        <p:spPr>
          <a:xfrm>
            <a:off x="1133856" y="3453689"/>
            <a:ext cx="2774290" cy="5907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Travessias inseguras e conflitos com veículos.</a:t>
            </a:r>
            <a:endParaRPr lang="en-US" sz="1600" dirty="0"/>
          </a:p>
        </p:txBody>
      </p:sp>
      <p:pic>
        <p:nvPicPr>
          <p:cNvPr id="16" name="Image 3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809244" y="4326026"/>
            <a:ext cx="190195" cy="190195"/>
          </a:xfrm>
          <a:prstGeom prst="rect">
            <a:avLst/>
          </a:prstGeom>
        </p:spPr>
      </p:pic>
      <p:sp>
        <p:nvSpPr>
          <p:cNvPr id="17" name="Text 11"/>
          <p:cNvSpPr txBox="1"/>
          <p:nvPr/>
        </p:nvSpPr>
        <p:spPr>
          <a:xfrm>
            <a:off x="1133856" y="4269334"/>
            <a:ext cx="2774290" cy="5907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Pouca integração física com a Via Costeira e a Vila.</a:t>
            </a:r>
            <a:endParaRPr lang="en-US" sz="1600" dirty="0"/>
          </a:p>
        </p:txBody>
      </p:sp>
      <p:pic>
        <p:nvPicPr>
          <p:cNvPr id="18" name="Image 4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809244" y="5141671"/>
            <a:ext cx="190195" cy="190195"/>
          </a:xfrm>
          <a:prstGeom prst="rect">
            <a:avLst/>
          </a:prstGeom>
        </p:spPr>
      </p:pic>
      <p:sp>
        <p:nvSpPr>
          <p:cNvPr id="19" name="Text 12"/>
          <p:cNvSpPr txBox="1"/>
          <p:nvPr/>
        </p:nvSpPr>
        <p:spPr>
          <a:xfrm>
            <a:off x="1133856" y="5084064"/>
            <a:ext cx="2774290" cy="5907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Barreiras arquitetônicas para idosos e PCDs.</a:t>
            </a:r>
            <a:endParaRPr lang="en-US" sz="1600" dirty="0"/>
          </a:p>
        </p:txBody>
      </p:sp>
      <p:sp>
        <p:nvSpPr>
          <p:cNvPr id="20" name="Shape 13"/>
          <p:cNvSpPr/>
          <p:nvPr/>
        </p:nvSpPr>
        <p:spPr>
          <a:xfrm>
            <a:off x="4349801" y="1162202"/>
            <a:ext cx="3495751" cy="6448349"/>
          </a:xfrm>
          <a:prstGeom prst="roundRect">
            <a:avLst>
              <a:gd name="adj" fmla="val 2281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39700" dist="38100" dir="16200000" algn="bl" rotWithShape="0">
              <a:srgbClr val="000000">
                <a:alpha val="5000"/>
              </a:srgbClr>
            </a:outerShdw>
          </a:effectLst>
        </p:spPr>
      </p:sp>
      <p:sp>
        <p:nvSpPr>
          <p:cNvPr id="21" name="Shape 14"/>
          <p:cNvSpPr/>
          <p:nvPr/>
        </p:nvSpPr>
        <p:spPr>
          <a:xfrm>
            <a:off x="4349801" y="1162202"/>
            <a:ext cx="3495751" cy="57607"/>
          </a:xfrm>
          <a:prstGeom prst="roundRect">
            <a:avLst>
              <a:gd name="adj" fmla="val 138403"/>
            </a:avLst>
          </a:prstGeom>
          <a:solidFill>
            <a:srgbClr val="3182CE"/>
          </a:solidFill>
          <a:ln w="12700">
            <a:solidFill>
              <a:srgbClr val="3182CE">
                <a:alpha val="0"/>
              </a:srgbClr>
            </a:solidFill>
            <a:prstDash val="solid"/>
          </a:ln>
        </p:spPr>
      </p:sp>
      <p:sp>
        <p:nvSpPr>
          <p:cNvPr id="22" name="Shape 15"/>
          <p:cNvSpPr/>
          <p:nvPr/>
        </p:nvSpPr>
        <p:spPr>
          <a:xfrm>
            <a:off x="4358945" y="1218895"/>
            <a:ext cx="3476549" cy="847649"/>
          </a:xfrm>
          <a:prstGeom prst="rect">
            <a:avLst/>
          </a:prstGeom>
          <a:solidFill>
            <a:srgbClr val="EBF8FF"/>
          </a:solidFill>
          <a:ln/>
        </p:spPr>
      </p:sp>
      <p:sp>
        <p:nvSpPr>
          <p:cNvPr id="23" name="Shape 16"/>
          <p:cNvSpPr/>
          <p:nvPr/>
        </p:nvSpPr>
        <p:spPr>
          <a:xfrm>
            <a:off x="4358945" y="2057400"/>
            <a:ext cx="3476549" cy="9144"/>
          </a:xfrm>
          <a:prstGeom prst="rect">
            <a:avLst/>
          </a:prstGeom>
          <a:solidFill>
            <a:srgbClr val="000000">
              <a:alpha val="5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Shape 17"/>
          <p:cNvSpPr/>
          <p:nvPr/>
        </p:nvSpPr>
        <p:spPr>
          <a:xfrm>
            <a:off x="4587545" y="1410005"/>
            <a:ext cx="457200" cy="457200"/>
          </a:xfrm>
          <a:prstGeom prst="ellipse">
            <a:avLst/>
          </a:prstGeom>
          <a:solidFill>
            <a:srgbClr val="3182CE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25" name="Image 5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4701845" y="1524305"/>
            <a:ext cx="228600" cy="228600"/>
          </a:xfrm>
          <a:prstGeom prst="rect">
            <a:avLst/>
          </a:prstGeom>
        </p:spPr>
      </p:pic>
      <p:sp>
        <p:nvSpPr>
          <p:cNvPr id="26" name="Text 18"/>
          <p:cNvSpPr txBox="1"/>
          <p:nvPr/>
        </p:nvSpPr>
        <p:spPr>
          <a:xfrm>
            <a:off x="5197450" y="1438351"/>
            <a:ext cx="1895551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2C528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Aspirações</a:t>
            </a:r>
            <a:endParaRPr lang="en-US" sz="2100" dirty="0"/>
          </a:p>
        </p:txBody>
      </p:sp>
      <p:pic>
        <p:nvPicPr>
          <p:cNvPr id="27" name="Image 6" descr="preencoded.png"/>
          <p:cNvPicPr>
            <a:picLocks noChangeAspect="1"/>
          </p:cNvPicPr>
          <p:nvPr/>
        </p:nvPicPr>
        <p:blipFill>
          <a:blip r:embed="rId6"/>
          <a:srcRect l="-1282" r="-1282"/>
          <a:stretch/>
        </p:blipFill>
        <p:spPr>
          <a:xfrm>
            <a:off x="4587545" y="2352751"/>
            <a:ext cx="219456" cy="190195"/>
          </a:xfrm>
          <a:prstGeom prst="rect">
            <a:avLst/>
          </a:prstGeom>
        </p:spPr>
      </p:pic>
      <p:sp>
        <p:nvSpPr>
          <p:cNvPr id="28" name="Text 19"/>
          <p:cNvSpPr txBox="1"/>
          <p:nvPr/>
        </p:nvSpPr>
        <p:spPr>
          <a:xfrm>
            <a:off x="4940503" y="2295144"/>
            <a:ext cx="2745943" cy="5907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Uma orla 100% acessível (Desenho Universal).</a:t>
            </a:r>
            <a:endParaRPr lang="en-US" sz="1600" dirty="0"/>
          </a:p>
        </p:txBody>
      </p:sp>
      <p:pic>
        <p:nvPicPr>
          <p:cNvPr id="29" name="Image 7" descr="preencoded.png"/>
          <p:cNvPicPr>
            <a:picLocks noChangeAspect="1"/>
          </p:cNvPicPr>
          <p:nvPr/>
        </p:nvPicPr>
        <p:blipFill>
          <a:blip r:embed="rId6"/>
          <a:srcRect l="-1282" r="-1282"/>
          <a:stretch/>
        </p:blipFill>
        <p:spPr>
          <a:xfrm>
            <a:off x="4587545" y="3168396"/>
            <a:ext cx="219456" cy="190195"/>
          </a:xfrm>
          <a:prstGeom prst="rect">
            <a:avLst/>
          </a:prstGeom>
        </p:spPr>
      </p:pic>
      <p:sp>
        <p:nvSpPr>
          <p:cNvPr id="30" name="Text 20"/>
          <p:cNvSpPr txBox="1"/>
          <p:nvPr/>
        </p:nvSpPr>
        <p:spPr>
          <a:xfrm>
            <a:off x="4940503" y="3110789"/>
            <a:ext cx="2745943" cy="5907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Rotas cicláveis seguras e conectadas à cidade.</a:t>
            </a:r>
            <a:endParaRPr lang="en-US" sz="1600" dirty="0"/>
          </a:p>
        </p:txBody>
      </p:sp>
      <p:pic>
        <p:nvPicPr>
          <p:cNvPr id="31" name="Image 8" descr="preencoded.png"/>
          <p:cNvPicPr>
            <a:picLocks noChangeAspect="1"/>
          </p:cNvPicPr>
          <p:nvPr/>
        </p:nvPicPr>
        <p:blipFill>
          <a:blip r:embed="rId6"/>
          <a:srcRect l="-1282" r="-1282"/>
          <a:stretch/>
        </p:blipFill>
        <p:spPr>
          <a:xfrm>
            <a:off x="4587545" y="3983126"/>
            <a:ext cx="219456" cy="190195"/>
          </a:xfrm>
          <a:prstGeom prst="rect">
            <a:avLst/>
          </a:prstGeom>
        </p:spPr>
      </p:pic>
      <p:sp>
        <p:nvSpPr>
          <p:cNvPr id="32" name="Text 21"/>
          <p:cNvSpPr txBox="1"/>
          <p:nvPr/>
        </p:nvSpPr>
        <p:spPr>
          <a:xfrm>
            <a:off x="4940503" y="3926434"/>
            <a:ext cx="2745943" cy="5907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Travessias pacificadas priorizando o pedestre.</a:t>
            </a:r>
            <a:endParaRPr lang="en-US" sz="1600" dirty="0"/>
          </a:p>
        </p:txBody>
      </p:sp>
      <p:pic>
        <p:nvPicPr>
          <p:cNvPr id="33" name="Image 9" descr="preencoded.png"/>
          <p:cNvPicPr>
            <a:picLocks noChangeAspect="1"/>
          </p:cNvPicPr>
          <p:nvPr/>
        </p:nvPicPr>
        <p:blipFill>
          <a:blip r:embed="rId6"/>
          <a:srcRect l="-1282" r="-1282"/>
          <a:stretch/>
        </p:blipFill>
        <p:spPr>
          <a:xfrm>
            <a:off x="4587545" y="4798771"/>
            <a:ext cx="219456" cy="190195"/>
          </a:xfrm>
          <a:prstGeom prst="rect">
            <a:avLst/>
          </a:prstGeom>
        </p:spPr>
      </p:pic>
      <p:sp>
        <p:nvSpPr>
          <p:cNvPr id="34" name="Text 22"/>
          <p:cNvSpPr txBox="1"/>
          <p:nvPr/>
        </p:nvSpPr>
        <p:spPr>
          <a:xfrm>
            <a:off x="4940503" y="4741164"/>
            <a:ext cx="2745943" cy="5907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Conexão fluida entre os níveis da cidade.</a:t>
            </a:r>
            <a:endParaRPr lang="en-US" sz="1600" dirty="0"/>
          </a:p>
        </p:txBody>
      </p:sp>
      <p:sp>
        <p:nvSpPr>
          <p:cNvPr id="35" name="Shape 23"/>
          <p:cNvSpPr/>
          <p:nvPr/>
        </p:nvSpPr>
        <p:spPr>
          <a:xfrm>
            <a:off x="8128102" y="1162202"/>
            <a:ext cx="3495751" cy="6448349"/>
          </a:xfrm>
          <a:prstGeom prst="roundRect">
            <a:avLst>
              <a:gd name="adj" fmla="val 2281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39700" dist="38100" dir="16200000" algn="bl" rotWithShape="0">
              <a:srgbClr val="000000">
                <a:alpha val="5000"/>
              </a:srgbClr>
            </a:outerShdw>
          </a:effectLst>
        </p:spPr>
      </p:sp>
      <p:sp>
        <p:nvSpPr>
          <p:cNvPr id="36" name="Shape 24"/>
          <p:cNvSpPr/>
          <p:nvPr/>
        </p:nvSpPr>
        <p:spPr>
          <a:xfrm>
            <a:off x="8128102" y="1162202"/>
            <a:ext cx="3495751" cy="57607"/>
          </a:xfrm>
          <a:prstGeom prst="roundRect">
            <a:avLst>
              <a:gd name="adj" fmla="val 138403"/>
            </a:avLst>
          </a:prstGeom>
          <a:solidFill>
            <a:srgbClr val="38A169"/>
          </a:solidFill>
          <a:ln w="12700">
            <a:solidFill>
              <a:srgbClr val="38A169">
                <a:alpha val="0"/>
              </a:srgbClr>
            </a:solidFill>
            <a:prstDash val="solid"/>
          </a:ln>
        </p:spPr>
      </p:sp>
      <p:sp>
        <p:nvSpPr>
          <p:cNvPr id="37" name="Shape 25"/>
          <p:cNvSpPr/>
          <p:nvPr/>
        </p:nvSpPr>
        <p:spPr>
          <a:xfrm>
            <a:off x="8137246" y="1218895"/>
            <a:ext cx="3476549" cy="1190549"/>
          </a:xfrm>
          <a:prstGeom prst="rect">
            <a:avLst/>
          </a:prstGeom>
          <a:solidFill>
            <a:srgbClr val="F0FFF4"/>
          </a:solidFill>
          <a:ln/>
        </p:spPr>
      </p:sp>
      <p:sp>
        <p:nvSpPr>
          <p:cNvPr id="38" name="Shape 26"/>
          <p:cNvSpPr/>
          <p:nvPr/>
        </p:nvSpPr>
        <p:spPr>
          <a:xfrm>
            <a:off x="8137246" y="2400300"/>
            <a:ext cx="3476549" cy="9144"/>
          </a:xfrm>
          <a:prstGeom prst="rect">
            <a:avLst/>
          </a:prstGeom>
          <a:solidFill>
            <a:srgbClr val="000000">
              <a:alpha val="5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9" name="Shape 27"/>
          <p:cNvSpPr/>
          <p:nvPr/>
        </p:nvSpPr>
        <p:spPr>
          <a:xfrm>
            <a:off x="8365846" y="1580998"/>
            <a:ext cx="457200" cy="457200"/>
          </a:xfrm>
          <a:prstGeom prst="ellipse">
            <a:avLst/>
          </a:prstGeom>
          <a:solidFill>
            <a:srgbClr val="38A169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40" name="Image 10" descr="preencoded.png"/>
          <p:cNvPicPr>
            <a:picLocks noChangeAspect="1"/>
          </p:cNvPicPr>
          <p:nvPr/>
        </p:nvPicPr>
        <p:blipFill>
          <a:blip r:embed="rId7"/>
          <a:srcRect l="-133" r="-133"/>
          <a:stretch/>
        </p:blipFill>
        <p:spPr>
          <a:xfrm>
            <a:off x="8509406" y="1695298"/>
            <a:ext cx="171907" cy="228600"/>
          </a:xfrm>
          <a:prstGeom prst="rect">
            <a:avLst/>
          </a:prstGeom>
        </p:spPr>
      </p:pic>
      <p:sp>
        <p:nvSpPr>
          <p:cNvPr id="41" name="Text 28"/>
          <p:cNvSpPr txBox="1"/>
          <p:nvPr/>
        </p:nvSpPr>
        <p:spPr>
          <a:xfrm>
            <a:off x="8975750" y="1410005"/>
            <a:ext cx="2506370" cy="80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276749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Propostas Concretas</a:t>
            </a:r>
            <a:endParaRPr lang="en-US" sz="2100" dirty="0"/>
          </a:p>
        </p:txBody>
      </p:sp>
      <p:pic>
        <p:nvPicPr>
          <p:cNvPr id="42" name="Image 11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365846" y="2695651"/>
            <a:ext cx="190195" cy="190195"/>
          </a:xfrm>
          <a:prstGeom prst="rect">
            <a:avLst/>
          </a:prstGeom>
        </p:spPr>
      </p:pic>
      <p:sp>
        <p:nvSpPr>
          <p:cNvPr id="43" name="Text 29"/>
          <p:cNvSpPr txBox="1"/>
          <p:nvPr/>
        </p:nvSpPr>
        <p:spPr>
          <a:xfrm>
            <a:off x="8689543" y="2638044"/>
            <a:ext cx="2774290" cy="8860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Requalificação do calçadão: piso contínuo e podotátil.</a:t>
            </a:r>
            <a:endParaRPr lang="en-US" sz="1600" dirty="0"/>
          </a:p>
        </p:txBody>
      </p:sp>
      <p:pic>
        <p:nvPicPr>
          <p:cNvPr id="44" name="Image 12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365846" y="3803904"/>
            <a:ext cx="190195" cy="190195"/>
          </a:xfrm>
          <a:prstGeom prst="rect">
            <a:avLst/>
          </a:prstGeom>
        </p:spPr>
      </p:pic>
      <p:sp>
        <p:nvSpPr>
          <p:cNvPr id="45" name="Text 30"/>
          <p:cNvSpPr txBox="1"/>
          <p:nvPr/>
        </p:nvSpPr>
        <p:spPr>
          <a:xfrm>
            <a:off x="8689543" y="3747211"/>
            <a:ext cx="2774290" cy="8860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Rampas e esteiras acessíveis até a faixa de areia.</a:t>
            </a:r>
            <a:endParaRPr lang="en-US" sz="1600" dirty="0"/>
          </a:p>
        </p:txBody>
      </p:sp>
      <p:pic>
        <p:nvPicPr>
          <p:cNvPr id="46" name="Image 13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365846" y="4913071"/>
            <a:ext cx="190195" cy="190195"/>
          </a:xfrm>
          <a:prstGeom prst="rect">
            <a:avLst/>
          </a:prstGeom>
        </p:spPr>
      </p:pic>
      <p:sp>
        <p:nvSpPr>
          <p:cNvPr id="47" name="Text 31"/>
          <p:cNvSpPr txBox="1"/>
          <p:nvPr/>
        </p:nvSpPr>
        <p:spPr>
          <a:xfrm>
            <a:off x="8689543" y="4855464"/>
            <a:ext cx="2774290" cy="5907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Ciclovia integrada à Via Costeira e malha local.</a:t>
            </a:r>
            <a:endParaRPr lang="en-US" sz="1600" dirty="0"/>
          </a:p>
        </p:txBody>
      </p:sp>
      <p:pic>
        <p:nvPicPr>
          <p:cNvPr id="48" name="Image 14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365846" y="5727802"/>
            <a:ext cx="190195" cy="190195"/>
          </a:xfrm>
          <a:prstGeom prst="rect">
            <a:avLst/>
          </a:prstGeom>
        </p:spPr>
      </p:pic>
      <p:sp>
        <p:nvSpPr>
          <p:cNvPr id="49" name="Text 32"/>
          <p:cNvSpPr txBox="1"/>
          <p:nvPr/>
        </p:nvSpPr>
        <p:spPr>
          <a:xfrm>
            <a:off x="8689543" y="5671109"/>
            <a:ext cx="2774290" cy="8860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Bolsões organizados de embarque e desembarque.</a:t>
            </a:r>
            <a:endParaRPr lang="en-US" sz="1600" dirty="0"/>
          </a:p>
        </p:txBody>
      </p:sp>
      <p:pic>
        <p:nvPicPr>
          <p:cNvPr id="50" name="Image 15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365846" y="6836969"/>
            <a:ext cx="190195" cy="190195"/>
          </a:xfrm>
          <a:prstGeom prst="rect">
            <a:avLst/>
          </a:prstGeom>
        </p:spPr>
      </p:pic>
      <p:sp>
        <p:nvSpPr>
          <p:cNvPr id="51" name="Text 33"/>
          <p:cNvSpPr txBox="1"/>
          <p:nvPr/>
        </p:nvSpPr>
        <p:spPr>
          <a:xfrm>
            <a:off x="8689543" y="6779362"/>
            <a:ext cx="2774290" cy="5907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Sinalização universal e wayfinding inclusivo.</a:t>
            </a:r>
            <a:endParaRPr lang="en-US" sz="1600" dirty="0"/>
          </a:p>
        </p:txBody>
      </p:sp>
      <p:sp>
        <p:nvSpPr>
          <p:cNvPr id="52" name="Shape 34"/>
          <p:cNvSpPr/>
          <p:nvPr/>
        </p:nvSpPr>
        <p:spPr>
          <a:xfrm>
            <a:off x="9334195" y="4572000"/>
            <a:ext cx="2857500" cy="1904695"/>
          </a:xfrm>
          <a:prstGeom prst="rect">
            <a:avLst/>
          </a:prstGeom>
          <a:solidFill>
            <a:srgbClr val="004B87">
              <a:alpha val="3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3" name="Shape 35"/>
          <p:cNvSpPr/>
          <p:nvPr/>
        </p:nvSpPr>
        <p:spPr>
          <a:xfrm>
            <a:off x="0" y="7890358"/>
            <a:ext cx="12191695" cy="209398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54" name="Shape 36"/>
          <p:cNvSpPr/>
          <p:nvPr/>
        </p:nvSpPr>
        <p:spPr>
          <a:xfrm>
            <a:off x="0" y="7890358"/>
            <a:ext cx="12191695" cy="9144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>
                <a:alpha val="0"/>
              </a:srgbClr>
            </a:solidFill>
            <a:prstDash val="solid"/>
          </a:ln>
        </p:spPr>
      </p:sp>
      <p:sp>
        <p:nvSpPr>
          <p:cNvPr id="55" name="Text 37"/>
          <p:cNvSpPr txBox="1"/>
          <p:nvPr/>
        </p:nvSpPr>
        <p:spPr>
          <a:xfrm>
            <a:off x="571500" y="7899502"/>
            <a:ext cx="2969971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94A3B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Nova Ponta Negra - 3ª Audiência Pública</a:t>
            </a:r>
            <a:endParaRPr lang="en-US" sz="1000" dirty="0"/>
          </a:p>
        </p:txBody>
      </p:sp>
      <p:sp>
        <p:nvSpPr>
          <p:cNvPr id="56" name="Text 38"/>
          <p:cNvSpPr txBox="1"/>
          <p:nvPr/>
        </p:nvSpPr>
        <p:spPr>
          <a:xfrm>
            <a:off x="8884310" y="7899502"/>
            <a:ext cx="3265322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94A3B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Escuta Popular e Planejamento Participativo</a:t>
            </a:r>
            <a:endParaRPr lang="en-US" sz="1000" dirty="0"/>
          </a:p>
        </p:txBody>
      </p:sp>
      <p:sp>
        <p:nvSpPr>
          <p:cNvPr id="57" name="Shape 39"/>
          <p:cNvSpPr/>
          <p:nvPr/>
        </p:nvSpPr>
        <p:spPr>
          <a:xfrm>
            <a:off x="0" y="0"/>
            <a:ext cx="12191695" cy="875995"/>
          </a:xfrm>
          <a:prstGeom prst="rect">
            <a:avLst/>
          </a:prstGeom>
          <a:solidFill>
            <a:srgbClr val="004B87"/>
          </a:solidFill>
          <a:ln/>
        </p:spPr>
      </p:sp>
      <p:sp>
        <p:nvSpPr>
          <p:cNvPr id="58" name="Shape 40"/>
          <p:cNvSpPr/>
          <p:nvPr/>
        </p:nvSpPr>
        <p:spPr>
          <a:xfrm>
            <a:off x="0" y="818388"/>
            <a:ext cx="12191695" cy="57607"/>
          </a:xfrm>
          <a:prstGeom prst="rect">
            <a:avLst/>
          </a:prstGeom>
          <a:solidFill>
            <a:srgbClr val="0BC5EA"/>
          </a:solidFill>
          <a:ln w="12700">
            <a:solidFill>
              <a:srgbClr val="0BC5EA">
                <a:alpha val="0"/>
              </a:srgbClr>
            </a:solidFill>
            <a:prstDash val="solid"/>
          </a:ln>
        </p:spPr>
      </p:sp>
      <p:sp>
        <p:nvSpPr>
          <p:cNvPr id="59" name="Shape 41"/>
          <p:cNvSpPr/>
          <p:nvPr/>
        </p:nvSpPr>
        <p:spPr>
          <a:xfrm>
            <a:off x="571500" y="66751"/>
            <a:ext cx="685800" cy="685800"/>
          </a:xfrm>
          <a:prstGeom prst="roundRect">
            <a:avLst>
              <a:gd name="adj" fmla="val 44444"/>
            </a:avLst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60" name="Image 16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743407" y="237744"/>
            <a:ext cx="342900" cy="342900"/>
          </a:xfrm>
          <a:prstGeom prst="rect">
            <a:avLst/>
          </a:prstGeom>
        </p:spPr>
      </p:pic>
      <p:sp>
        <p:nvSpPr>
          <p:cNvPr id="61" name="Text 42"/>
          <p:cNvSpPr txBox="1"/>
          <p:nvPr/>
        </p:nvSpPr>
        <p:spPr>
          <a:xfrm>
            <a:off x="1485900" y="0"/>
            <a:ext cx="8049463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Mobilidade e Acessibilidade</a:t>
            </a:r>
            <a:endParaRPr lang="en-US" sz="3600" dirty="0"/>
          </a:p>
        </p:txBody>
      </p:sp>
      <p:sp>
        <p:nvSpPr>
          <p:cNvPr id="62" name="Text 43"/>
          <p:cNvSpPr txBox="1"/>
          <p:nvPr/>
        </p:nvSpPr>
        <p:spPr>
          <a:xfrm>
            <a:off x="1485900" y="533095"/>
            <a:ext cx="7972654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kern="0" spc="75" dirty="0">
                <a:solidFill>
                  <a:srgbClr val="E0CDA9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20 Contribuições Identificadas</a:t>
            </a:r>
            <a:endParaRPr lang="en-US" sz="1500" dirty="0"/>
          </a:p>
        </p:txBody>
      </p:sp>
      <p:sp>
        <p:nvSpPr>
          <p:cNvPr id="63" name="Shape 44"/>
          <p:cNvSpPr/>
          <p:nvPr/>
        </p:nvSpPr>
        <p:spPr>
          <a:xfrm>
            <a:off x="10797235" y="228600"/>
            <a:ext cx="828446" cy="362102"/>
          </a:xfrm>
          <a:prstGeom prst="roundRect">
            <a:avLst>
              <a:gd name="adj" fmla="val 53163"/>
            </a:avLst>
          </a:prstGeom>
          <a:solidFill>
            <a:srgbClr val="FFFFFF">
              <a:alpha val="2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64" name="Text 45"/>
          <p:cNvSpPr txBox="1"/>
          <p:nvPr/>
        </p:nvSpPr>
        <p:spPr>
          <a:xfrm>
            <a:off x="10740542" y="228600"/>
            <a:ext cx="886054" cy="362102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152400" tIns="76200" rIns="152400" bIns="76200" rtlCol="0" anchor="ctr"/>
          <a:lstStyle/>
          <a:p>
            <a:pPr marL="0" indent="0" algn="r">
              <a:buNone/>
            </a:pPr>
            <a:r>
              <a:rPr lang="en-US" sz="1200" b="1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Eixo 04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875995"/>
            <a:ext cx="12191695" cy="8715146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71500" y="1162202"/>
            <a:ext cx="3495751" cy="8143646"/>
          </a:xfrm>
          <a:prstGeom prst="roundRect">
            <a:avLst>
              <a:gd name="adj" fmla="val 2281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39700" dist="38100" dir="16200000" algn="bl" rotWithShape="0">
              <a:srgbClr val="000000">
                <a:alpha val="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71500" y="1162202"/>
            <a:ext cx="3495751" cy="57607"/>
          </a:xfrm>
          <a:prstGeom prst="roundRect">
            <a:avLst>
              <a:gd name="adj" fmla="val 138403"/>
            </a:avLst>
          </a:prstGeom>
          <a:solidFill>
            <a:srgbClr val="E53E3E"/>
          </a:solidFill>
          <a:ln w="12700">
            <a:solidFill>
              <a:srgbClr val="E53E3E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80644" y="1218895"/>
            <a:ext cx="3476549" cy="1190549"/>
          </a:xfrm>
          <a:prstGeom prst="rect">
            <a:avLst/>
          </a:prstGeom>
          <a:solidFill>
            <a:srgbClr val="FFF5F5"/>
          </a:solidFill>
          <a:ln/>
        </p:spPr>
      </p:sp>
      <p:sp>
        <p:nvSpPr>
          <p:cNvPr id="8" name="Shape 6"/>
          <p:cNvSpPr/>
          <p:nvPr/>
        </p:nvSpPr>
        <p:spPr>
          <a:xfrm>
            <a:off x="580644" y="2400300"/>
            <a:ext cx="3476549" cy="9144"/>
          </a:xfrm>
          <a:prstGeom prst="rect">
            <a:avLst/>
          </a:prstGeom>
          <a:solidFill>
            <a:srgbClr val="000000">
              <a:alpha val="5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09244" y="1580998"/>
            <a:ext cx="457200" cy="457200"/>
          </a:xfrm>
          <a:prstGeom prst="ellipse">
            <a:avLst/>
          </a:prstGeom>
          <a:solidFill>
            <a:srgbClr val="E53E3E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923544" y="1695298"/>
            <a:ext cx="228600" cy="228600"/>
          </a:xfrm>
          <a:prstGeom prst="rect">
            <a:avLst/>
          </a:prstGeom>
        </p:spPr>
      </p:pic>
      <p:sp>
        <p:nvSpPr>
          <p:cNvPr id="11" name="Text 8"/>
          <p:cNvSpPr txBox="1"/>
          <p:nvPr/>
        </p:nvSpPr>
        <p:spPr>
          <a:xfrm>
            <a:off x="1419149" y="1410005"/>
            <a:ext cx="2506370" cy="80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C5303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Principais Desafios</a:t>
            </a:r>
            <a:endParaRPr lang="en-US" sz="2100" dirty="0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809244" y="2695651"/>
            <a:ext cx="190195" cy="190195"/>
          </a:xfrm>
          <a:prstGeom prst="rect">
            <a:avLst/>
          </a:prstGeom>
        </p:spPr>
      </p:pic>
      <p:sp>
        <p:nvSpPr>
          <p:cNvPr id="13" name="Text 9"/>
          <p:cNvSpPr txBox="1"/>
          <p:nvPr/>
        </p:nvSpPr>
        <p:spPr>
          <a:xfrm>
            <a:off x="1133856" y="2638044"/>
            <a:ext cx="2774290" cy="8860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Drenagem deficiente gerando 'água verde' após chuvas.</a:t>
            </a:r>
            <a:endParaRPr lang="en-US" sz="1600" dirty="0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809244" y="3803904"/>
            <a:ext cx="190195" cy="190195"/>
          </a:xfrm>
          <a:prstGeom prst="rect">
            <a:avLst/>
          </a:prstGeom>
        </p:spPr>
      </p:pic>
      <p:sp>
        <p:nvSpPr>
          <p:cNvPr id="15" name="Text 10"/>
          <p:cNvSpPr txBox="1"/>
          <p:nvPr/>
        </p:nvSpPr>
        <p:spPr>
          <a:xfrm>
            <a:off x="1133856" y="3747211"/>
            <a:ext cx="2774290" cy="5907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Risco de colapsos na infraestrutura existente.</a:t>
            </a:r>
            <a:endParaRPr lang="en-US" sz="1600" dirty="0"/>
          </a:p>
        </p:txBody>
      </p:sp>
      <p:pic>
        <p:nvPicPr>
          <p:cNvPr id="16" name="Image 3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809244" y="4619549"/>
            <a:ext cx="190195" cy="190195"/>
          </a:xfrm>
          <a:prstGeom prst="rect">
            <a:avLst/>
          </a:prstGeom>
        </p:spPr>
      </p:pic>
      <p:sp>
        <p:nvSpPr>
          <p:cNvPr id="17" name="Text 11"/>
          <p:cNvSpPr txBox="1"/>
          <p:nvPr/>
        </p:nvSpPr>
        <p:spPr>
          <a:xfrm>
            <a:off x="1133856" y="4561942"/>
            <a:ext cx="2774290" cy="5907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Escassez de banheiros públicos na orla.</a:t>
            </a:r>
            <a:endParaRPr lang="en-US" sz="1600" dirty="0"/>
          </a:p>
        </p:txBody>
      </p:sp>
      <p:pic>
        <p:nvPicPr>
          <p:cNvPr id="18" name="Image 4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809244" y="5435194"/>
            <a:ext cx="190195" cy="190195"/>
          </a:xfrm>
          <a:prstGeom prst="rect">
            <a:avLst/>
          </a:prstGeom>
        </p:spPr>
      </p:pic>
      <p:sp>
        <p:nvSpPr>
          <p:cNvPr id="19" name="Text 12"/>
          <p:cNvSpPr txBox="1"/>
          <p:nvPr/>
        </p:nvSpPr>
        <p:spPr>
          <a:xfrm>
            <a:off x="1133856" y="5377586"/>
            <a:ext cx="2774290" cy="5907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Problemas com gestão de resíduos e limpeza urbana.</a:t>
            </a:r>
            <a:endParaRPr lang="en-US" sz="1600" dirty="0"/>
          </a:p>
        </p:txBody>
      </p:sp>
      <p:sp>
        <p:nvSpPr>
          <p:cNvPr id="20" name="Shape 13"/>
          <p:cNvSpPr/>
          <p:nvPr/>
        </p:nvSpPr>
        <p:spPr>
          <a:xfrm>
            <a:off x="4349801" y="1162202"/>
            <a:ext cx="3495751" cy="8143646"/>
          </a:xfrm>
          <a:prstGeom prst="roundRect">
            <a:avLst>
              <a:gd name="adj" fmla="val 2281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39700" dist="38100" dir="16200000" algn="bl" rotWithShape="0">
              <a:srgbClr val="000000">
                <a:alpha val="5000"/>
              </a:srgbClr>
            </a:outerShdw>
          </a:effectLst>
        </p:spPr>
      </p:sp>
      <p:sp>
        <p:nvSpPr>
          <p:cNvPr id="21" name="Shape 14"/>
          <p:cNvSpPr/>
          <p:nvPr/>
        </p:nvSpPr>
        <p:spPr>
          <a:xfrm>
            <a:off x="4349801" y="1162202"/>
            <a:ext cx="3495751" cy="57607"/>
          </a:xfrm>
          <a:prstGeom prst="roundRect">
            <a:avLst>
              <a:gd name="adj" fmla="val 138403"/>
            </a:avLst>
          </a:prstGeom>
          <a:solidFill>
            <a:srgbClr val="3182CE"/>
          </a:solidFill>
          <a:ln w="12700">
            <a:solidFill>
              <a:srgbClr val="3182CE">
                <a:alpha val="0"/>
              </a:srgbClr>
            </a:solidFill>
            <a:prstDash val="solid"/>
          </a:ln>
        </p:spPr>
      </p:sp>
      <p:sp>
        <p:nvSpPr>
          <p:cNvPr id="22" name="Shape 15"/>
          <p:cNvSpPr/>
          <p:nvPr/>
        </p:nvSpPr>
        <p:spPr>
          <a:xfrm>
            <a:off x="4358945" y="1218895"/>
            <a:ext cx="3476549" cy="847649"/>
          </a:xfrm>
          <a:prstGeom prst="rect">
            <a:avLst/>
          </a:prstGeom>
          <a:solidFill>
            <a:srgbClr val="EBF8FF"/>
          </a:solidFill>
          <a:ln/>
        </p:spPr>
      </p:sp>
      <p:sp>
        <p:nvSpPr>
          <p:cNvPr id="23" name="Shape 16"/>
          <p:cNvSpPr/>
          <p:nvPr/>
        </p:nvSpPr>
        <p:spPr>
          <a:xfrm>
            <a:off x="4358945" y="2057400"/>
            <a:ext cx="3476549" cy="9144"/>
          </a:xfrm>
          <a:prstGeom prst="rect">
            <a:avLst/>
          </a:prstGeom>
          <a:solidFill>
            <a:srgbClr val="000000">
              <a:alpha val="5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Shape 17"/>
          <p:cNvSpPr/>
          <p:nvPr/>
        </p:nvSpPr>
        <p:spPr>
          <a:xfrm>
            <a:off x="4587545" y="1410005"/>
            <a:ext cx="457200" cy="457200"/>
          </a:xfrm>
          <a:prstGeom prst="ellipse">
            <a:avLst/>
          </a:prstGeom>
          <a:solidFill>
            <a:srgbClr val="3182CE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25" name="Image 5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4701845" y="1524305"/>
            <a:ext cx="228600" cy="228600"/>
          </a:xfrm>
          <a:prstGeom prst="rect">
            <a:avLst/>
          </a:prstGeom>
        </p:spPr>
      </p:pic>
      <p:sp>
        <p:nvSpPr>
          <p:cNvPr id="26" name="Text 18"/>
          <p:cNvSpPr txBox="1"/>
          <p:nvPr/>
        </p:nvSpPr>
        <p:spPr>
          <a:xfrm>
            <a:off x="5197450" y="1438351"/>
            <a:ext cx="1895551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2C528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Aspirações</a:t>
            </a:r>
            <a:endParaRPr lang="en-US" sz="2100" dirty="0"/>
          </a:p>
        </p:txBody>
      </p:sp>
      <p:pic>
        <p:nvPicPr>
          <p:cNvPr id="27" name="Image 6" descr="preencoded.png"/>
          <p:cNvPicPr>
            <a:picLocks noChangeAspect="1"/>
          </p:cNvPicPr>
          <p:nvPr/>
        </p:nvPicPr>
        <p:blipFill>
          <a:blip r:embed="rId6"/>
          <a:srcRect l="-1282" r="-1282"/>
          <a:stretch/>
        </p:blipFill>
        <p:spPr>
          <a:xfrm>
            <a:off x="4587545" y="2352751"/>
            <a:ext cx="219456" cy="190195"/>
          </a:xfrm>
          <a:prstGeom prst="rect">
            <a:avLst/>
          </a:prstGeom>
        </p:spPr>
      </p:pic>
      <p:sp>
        <p:nvSpPr>
          <p:cNvPr id="28" name="Text 19"/>
          <p:cNvSpPr txBox="1"/>
          <p:nvPr/>
        </p:nvSpPr>
        <p:spPr>
          <a:xfrm>
            <a:off x="4940503" y="2295144"/>
            <a:ext cx="2745943" cy="5907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Sistema de saneamento e drenagem eficientes.</a:t>
            </a:r>
            <a:endParaRPr lang="en-US" sz="1600" dirty="0"/>
          </a:p>
        </p:txBody>
      </p:sp>
      <p:pic>
        <p:nvPicPr>
          <p:cNvPr id="29" name="Image 7" descr="preencoded.png"/>
          <p:cNvPicPr>
            <a:picLocks noChangeAspect="1"/>
          </p:cNvPicPr>
          <p:nvPr/>
        </p:nvPicPr>
        <p:blipFill>
          <a:blip r:embed="rId6"/>
          <a:srcRect l="-1282" r="-1282"/>
          <a:stretch/>
        </p:blipFill>
        <p:spPr>
          <a:xfrm>
            <a:off x="4587545" y="3168396"/>
            <a:ext cx="219456" cy="190195"/>
          </a:xfrm>
          <a:prstGeom prst="rect">
            <a:avLst/>
          </a:prstGeom>
        </p:spPr>
      </p:pic>
      <p:sp>
        <p:nvSpPr>
          <p:cNvPr id="30" name="Text 20"/>
          <p:cNvSpPr txBox="1"/>
          <p:nvPr/>
        </p:nvSpPr>
        <p:spPr>
          <a:xfrm>
            <a:off x="4940503" y="3110789"/>
            <a:ext cx="2745943" cy="5907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Banheiros acessíveis, limpos e bem mantidos.</a:t>
            </a:r>
            <a:endParaRPr lang="en-US" sz="1600" dirty="0"/>
          </a:p>
        </p:txBody>
      </p:sp>
      <p:pic>
        <p:nvPicPr>
          <p:cNvPr id="31" name="Image 8" descr="preencoded.png"/>
          <p:cNvPicPr>
            <a:picLocks noChangeAspect="1"/>
          </p:cNvPicPr>
          <p:nvPr/>
        </p:nvPicPr>
        <p:blipFill>
          <a:blip r:embed="rId6"/>
          <a:srcRect l="-1282" r="-1282"/>
          <a:stretch/>
        </p:blipFill>
        <p:spPr>
          <a:xfrm>
            <a:off x="4587545" y="3983126"/>
            <a:ext cx="219456" cy="190195"/>
          </a:xfrm>
          <a:prstGeom prst="rect">
            <a:avLst/>
          </a:prstGeom>
        </p:spPr>
      </p:pic>
      <p:sp>
        <p:nvSpPr>
          <p:cNvPr id="32" name="Text 21"/>
          <p:cNvSpPr txBox="1"/>
          <p:nvPr/>
        </p:nvSpPr>
        <p:spPr>
          <a:xfrm>
            <a:off x="4940503" y="3926434"/>
            <a:ext cx="2745943" cy="5907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Iluminação pública qualificada e econômica.</a:t>
            </a:r>
            <a:endParaRPr lang="en-US" sz="1600" dirty="0"/>
          </a:p>
        </p:txBody>
      </p:sp>
      <p:pic>
        <p:nvPicPr>
          <p:cNvPr id="33" name="Image 9" descr="preencoded.png"/>
          <p:cNvPicPr>
            <a:picLocks noChangeAspect="1"/>
          </p:cNvPicPr>
          <p:nvPr/>
        </p:nvPicPr>
        <p:blipFill>
          <a:blip r:embed="rId6"/>
          <a:srcRect l="-1282" r="-1282"/>
          <a:stretch/>
        </p:blipFill>
        <p:spPr>
          <a:xfrm>
            <a:off x="4587545" y="4798771"/>
            <a:ext cx="219456" cy="190195"/>
          </a:xfrm>
          <a:prstGeom prst="rect">
            <a:avLst/>
          </a:prstGeom>
        </p:spPr>
      </p:pic>
      <p:sp>
        <p:nvSpPr>
          <p:cNvPr id="34" name="Text 22"/>
          <p:cNvSpPr txBox="1"/>
          <p:nvPr/>
        </p:nvSpPr>
        <p:spPr>
          <a:xfrm>
            <a:off x="4940503" y="4741164"/>
            <a:ext cx="2745943" cy="8860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Ambiente limpo e saudável para banhistas e moradores.</a:t>
            </a:r>
            <a:endParaRPr lang="en-US" sz="1600" dirty="0"/>
          </a:p>
        </p:txBody>
      </p:sp>
      <p:sp>
        <p:nvSpPr>
          <p:cNvPr id="35" name="Shape 23"/>
          <p:cNvSpPr/>
          <p:nvPr/>
        </p:nvSpPr>
        <p:spPr>
          <a:xfrm>
            <a:off x="8128102" y="1162202"/>
            <a:ext cx="3495751" cy="8143646"/>
          </a:xfrm>
          <a:prstGeom prst="roundRect">
            <a:avLst>
              <a:gd name="adj" fmla="val 2281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39700" dist="38100" dir="16200000" algn="bl" rotWithShape="0">
              <a:srgbClr val="000000">
                <a:alpha val="5000"/>
              </a:srgbClr>
            </a:outerShdw>
          </a:effectLst>
        </p:spPr>
      </p:sp>
      <p:sp>
        <p:nvSpPr>
          <p:cNvPr id="36" name="Shape 24"/>
          <p:cNvSpPr/>
          <p:nvPr/>
        </p:nvSpPr>
        <p:spPr>
          <a:xfrm>
            <a:off x="8128102" y="1162202"/>
            <a:ext cx="3495751" cy="57607"/>
          </a:xfrm>
          <a:prstGeom prst="roundRect">
            <a:avLst>
              <a:gd name="adj" fmla="val 138403"/>
            </a:avLst>
          </a:prstGeom>
          <a:solidFill>
            <a:srgbClr val="38A169"/>
          </a:solidFill>
          <a:ln w="12700">
            <a:solidFill>
              <a:srgbClr val="38A169">
                <a:alpha val="0"/>
              </a:srgbClr>
            </a:solidFill>
            <a:prstDash val="solid"/>
          </a:ln>
        </p:spPr>
      </p:sp>
      <p:sp>
        <p:nvSpPr>
          <p:cNvPr id="37" name="Shape 25"/>
          <p:cNvSpPr/>
          <p:nvPr/>
        </p:nvSpPr>
        <p:spPr>
          <a:xfrm>
            <a:off x="8137246" y="1218895"/>
            <a:ext cx="3476549" cy="1190549"/>
          </a:xfrm>
          <a:prstGeom prst="rect">
            <a:avLst/>
          </a:prstGeom>
          <a:solidFill>
            <a:srgbClr val="F0FFF4"/>
          </a:solidFill>
          <a:ln/>
        </p:spPr>
      </p:sp>
      <p:sp>
        <p:nvSpPr>
          <p:cNvPr id="38" name="Shape 26"/>
          <p:cNvSpPr/>
          <p:nvPr/>
        </p:nvSpPr>
        <p:spPr>
          <a:xfrm>
            <a:off x="8137246" y="2400300"/>
            <a:ext cx="3476549" cy="9144"/>
          </a:xfrm>
          <a:prstGeom prst="rect">
            <a:avLst/>
          </a:prstGeom>
          <a:solidFill>
            <a:srgbClr val="000000">
              <a:alpha val="5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9" name="Shape 27"/>
          <p:cNvSpPr/>
          <p:nvPr/>
        </p:nvSpPr>
        <p:spPr>
          <a:xfrm>
            <a:off x="8365846" y="1580998"/>
            <a:ext cx="457200" cy="457200"/>
          </a:xfrm>
          <a:prstGeom prst="ellipse">
            <a:avLst/>
          </a:prstGeom>
          <a:solidFill>
            <a:srgbClr val="38A169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40" name="Image 10" descr="preencoded.png"/>
          <p:cNvPicPr>
            <a:picLocks noChangeAspect="1"/>
          </p:cNvPicPr>
          <p:nvPr/>
        </p:nvPicPr>
        <p:blipFill>
          <a:blip r:embed="rId7"/>
          <a:srcRect l="-133" r="-133"/>
          <a:stretch/>
        </p:blipFill>
        <p:spPr>
          <a:xfrm>
            <a:off x="8509406" y="1695298"/>
            <a:ext cx="171907" cy="228600"/>
          </a:xfrm>
          <a:prstGeom prst="rect">
            <a:avLst/>
          </a:prstGeom>
        </p:spPr>
      </p:pic>
      <p:sp>
        <p:nvSpPr>
          <p:cNvPr id="41" name="Text 28"/>
          <p:cNvSpPr txBox="1"/>
          <p:nvPr/>
        </p:nvSpPr>
        <p:spPr>
          <a:xfrm>
            <a:off x="8975750" y="1410005"/>
            <a:ext cx="2506370" cy="80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276749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Propostas Concretas</a:t>
            </a:r>
            <a:endParaRPr lang="en-US" sz="2100" dirty="0"/>
          </a:p>
        </p:txBody>
      </p:sp>
      <p:pic>
        <p:nvPicPr>
          <p:cNvPr id="42" name="Image 11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365846" y="2695651"/>
            <a:ext cx="190195" cy="190195"/>
          </a:xfrm>
          <a:prstGeom prst="rect">
            <a:avLst/>
          </a:prstGeom>
        </p:spPr>
      </p:pic>
      <p:sp>
        <p:nvSpPr>
          <p:cNvPr id="43" name="Text 29"/>
          <p:cNvSpPr txBox="1"/>
          <p:nvPr/>
        </p:nvSpPr>
        <p:spPr>
          <a:xfrm>
            <a:off x="8689543" y="2638044"/>
            <a:ext cx="2774290" cy="8860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Sistema de drenagem com bacias de retenção, jardins de chuva e grelhas.</a:t>
            </a:r>
            <a:endParaRPr lang="en-US" sz="1600" dirty="0"/>
          </a:p>
        </p:txBody>
      </p:sp>
      <p:pic>
        <p:nvPicPr>
          <p:cNvPr id="44" name="Image 12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365846" y="3803904"/>
            <a:ext cx="190195" cy="190195"/>
          </a:xfrm>
          <a:prstGeom prst="rect">
            <a:avLst/>
          </a:prstGeom>
        </p:spPr>
      </p:pic>
      <p:sp>
        <p:nvSpPr>
          <p:cNvPr id="45" name="Text 30"/>
          <p:cNvSpPr txBox="1"/>
          <p:nvPr/>
        </p:nvSpPr>
        <p:spPr>
          <a:xfrm>
            <a:off x="8689543" y="3747211"/>
            <a:ext cx="2774290" cy="8860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Interceptores de esgoto e monitoramento constante de balneabilidade.</a:t>
            </a:r>
            <a:endParaRPr lang="en-US" sz="1600" dirty="0"/>
          </a:p>
        </p:txBody>
      </p:sp>
      <p:pic>
        <p:nvPicPr>
          <p:cNvPr id="46" name="Image 13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365846" y="4913071"/>
            <a:ext cx="190195" cy="190195"/>
          </a:xfrm>
          <a:prstGeom prst="rect">
            <a:avLst/>
          </a:prstGeom>
        </p:spPr>
      </p:pic>
      <p:sp>
        <p:nvSpPr>
          <p:cNvPr id="47" name="Text 31"/>
          <p:cNvSpPr txBox="1"/>
          <p:nvPr/>
        </p:nvSpPr>
        <p:spPr>
          <a:xfrm>
            <a:off x="8689543" y="4855464"/>
            <a:ext cx="2774290" cy="8860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Módulos sanitários acessíveis com modelo de gestão e manutenção.</a:t>
            </a:r>
            <a:endParaRPr lang="en-US" sz="1600" dirty="0"/>
          </a:p>
        </p:txBody>
      </p:sp>
      <p:pic>
        <p:nvPicPr>
          <p:cNvPr id="48" name="Image 14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365846" y="6021324"/>
            <a:ext cx="190195" cy="190195"/>
          </a:xfrm>
          <a:prstGeom prst="rect">
            <a:avLst/>
          </a:prstGeom>
        </p:spPr>
      </p:pic>
      <p:sp>
        <p:nvSpPr>
          <p:cNvPr id="49" name="Text 32"/>
          <p:cNvSpPr txBox="1"/>
          <p:nvPr/>
        </p:nvSpPr>
        <p:spPr>
          <a:xfrm>
            <a:off x="8689543" y="5964631"/>
            <a:ext cx="2774290" cy="8860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Iluminação LED eficiente com possibilidade de energia fotovoltaica.</a:t>
            </a:r>
            <a:endParaRPr lang="en-US" sz="1600" dirty="0"/>
          </a:p>
        </p:txBody>
      </p:sp>
      <p:pic>
        <p:nvPicPr>
          <p:cNvPr id="50" name="Image 15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365846" y="7130491"/>
            <a:ext cx="190195" cy="190195"/>
          </a:xfrm>
          <a:prstGeom prst="rect">
            <a:avLst/>
          </a:prstGeom>
        </p:spPr>
      </p:pic>
      <p:sp>
        <p:nvSpPr>
          <p:cNvPr id="51" name="Text 33"/>
          <p:cNvSpPr txBox="1"/>
          <p:nvPr/>
        </p:nvSpPr>
        <p:spPr>
          <a:xfrm>
            <a:off x="8689543" y="7072884"/>
            <a:ext cx="2774290" cy="8860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Pontos regulados de água e energia para comércio autorizado.</a:t>
            </a:r>
            <a:endParaRPr lang="en-US" sz="1600" dirty="0"/>
          </a:p>
        </p:txBody>
      </p:sp>
      <p:pic>
        <p:nvPicPr>
          <p:cNvPr id="52" name="Image 16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365846" y="8238744"/>
            <a:ext cx="190195" cy="190195"/>
          </a:xfrm>
          <a:prstGeom prst="rect">
            <a:avLst/>
          </a:prstGeom>
        </p:spPr>
      </p:pic>
      <p:sp>
        <p:nvSpPr>
          <p:cNvPr id="53" name="Text 34"/>
          <p:cNvSpPr txBox="1"/>
          <p:nvPr/>
        </p:nvSpPr>
        <p:spPr>
          <a:xfrm>
            <a:off x="8689543" y="8181137"/>
            <a:ext cx="2774290" cy="8860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4A556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Implementação de central de resíduos e coleta seletiva.</a:t>
            </a:r>
            <a:endParaRPr lang="en-US" sz="1600" dirty="0"/>
          </a:p>
        </p:txBody>
      </p:sp>
      <p:sp>
        <p:nvSpPr>
          <p:cNvPr id="54" name="Shape 35"/>
          <p:cNvSpPr/>
          <p:nvPr/>
        </p:nvSpPr>
        <p:spPr>
          <a:xfrm>
            <a:off x="0" y="9585655"/>
            <a:ext cx="12191695" cy="209398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55" name="Shape 36"/>
          <p:cNvSpPr/>
          <p:nvPr/>
        </p:nvSpPr>
        <p:spPr>
          <a:xfrm>
            <a:off x="0" y="9585655"/>
            <a:ext cx="12191695" cy="9144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>
                <a:alpha val="0"/>
              </a:srgbClr>
            </a:solidFill>
            <a:prstDash val="solid"/>
          </a:ln>
        </p:spPr>
      </p:sp>
      <p:sp>
        <p:nvSpPr>
          <p:cNvPr id="56" name="Text 37"/>
          <p:cNvSpPr txBox="1"/>
          <p:nvPr/>
        </p:nvSpPr>
        <p:spPr>
          <a:xfrm>
            <a:off x="571500" y="9594799"/>
            <a:ext cx="2969971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94A3B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Nova Ponta Negra - 3ª Audiência Pública</a:t>
            </a:r>
            <a:endParaRPr lang="en-US" sz="1000" dirty="0"/>
          </a:p>
        </p:txBody>
      </p:sp>
      <p:sp>
        <p:nvSpPr>
          <p:cNvPr id="57" name="Text 38"/>
          <p:cNvSpPr txBox="1"/>
          <p:nvPr/>
        </p:nvSpPr>
        <p:spPr>
          <a:xfrm>
            <a:off x="8884310" y="9594799"/>
            <a:ext cx="3265322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94A3B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Escuta Popular e Planejamento Participativo</a:t>
            </a:r>
            <a:endParaRPr lang="en-US" sz="1000" dirty="0"/>
          </a:p>
        </p:txBody>
      </p:sp>
      <p:sp>
        <p:nvSpPr>
          <p:cNvPr id="58" name="Shape 39"/>
          <p:cNvSpPr/>
          <p:nvPr/>
        </p:nvSpPr>
        <p:spPr>
          <a:xfrm>
            <a:off x="0" y="0"/>
            <a:ext cx="12191695" cy="875995"/>
          </a:xfrm>
          <a:prstGeom prst="rect">
            <a:avLst/>
          </a:prstGeom>
          <a:solidFill>
            <a:srgbClr val="004B87"/>
          </a:solidFill>
          <a:ln/>
        </p:spPr>
      </p:sp>
      <p:sp>
        <p:nvSpPr>
          <p:cNvPr id="59" name="Shape 40"/>
          <p:cNvSpPr/>
          <p:nvPr/>
        </p:nvSpPr>
        <p:spPr>
          <a:xfrm>
            <a:off x="0" y="818388"/>
            <a:ext cx="12191695" cy="57607"/>
          </a:xfrm>
          <a:prstGeom prst="rect">
            <a:avLst/>
          </a:prstGeom>
          <a:solidFill>
            <a:srgbClr val="ED8936"/>
          </a:solidFill>
          <a:ln w="12700">
            <a:solidFill>
              <a:srgbClr val="ED8936">
                <a:alpha val="0"/>
              </a:srgbClr>
            </a:solidFill>
            <a:prstDash val="solid"/>
          </a:ln>
        </p:spPr>
      </p:sp>
      <p:sp>
        <p:nvSpPr>
          <p:cNvPr id="60" name="Shape 41"/>
          <p:cNvSpPr/>
          <p:nvPr/>
        </p:nvSpPr>
        <p:spPr>
          <a:xfrm>
            <a:off x="571500" y="66751"/>
            <a:ext cx="685800" cy="685800"/>
          </a:xfrm>
          <a:prstGeom prst="roundRect">
            <a:avLst>
              <a:gd name="adj" fmla="val 44444"/>
            </a:avLst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61" name="Image 17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743407" y="237744"/>
            <a:ext cx="342900" cy="342900"/>
          </a:xfrm>
          <a:prstGeom prst="rect">
            <a:avLst/>
          </a:prstGeom>
        </p:spPr>
      </p:pic>
      <p:sp>
        <p:nvSpPr>
          <p:cNvPr id="62" name="Text 42"/>
          <p:cNvSpPr txBox="1"/>
          <p:nvPr/>
        </p:nvSpPr>
        <p:spPr>
          <a:xfrm>
            <a:off x="1485900" y="0"/>
            <a:ext cx="764895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Infraestrutura e Serviços</a:t>
            </a:r>
            <a:endParaRPr lang="en-US" sz="3600" dirty="0"/>
          </a:p>
        </p:txBody>
      </p:sp>
      <p:sp>
        <p:nvSpPr>
          <p:cNvPr id="63" name="Text 43"/>
          <p:cNvSpPr txBox="1"/>
          <p:nvPr/>
        </p:nvSpPr>
        <p:spPr>
          <a:xfrm>
            <a:off x="1485900" y="533095"/>
            <a:ext cx="7573061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kern="0" spc="75" dirty="0">
                <a:solidFill>
                  <a:srgbClr val="E0CDA9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20 Contribuições Identificadas</a:t>
            </a:r>
            <a:endParaRPr lang="en-US" sz="1500" dirty="0"/>
          </a:p>
        </p:txBody>
      </p:sp>
      <p:sp>
        <p:nvSpPr>
          <p:cNvPr id="64" name="Shape 44"/>
          <p:cNvSpPr/>
          <p:nvPr/>
        </p:nvSpPr>
        <p:spPr>
          <a:xfrm>
            <a:off x="10797235" y="228600"/>
            <a:ext cx="828446" cy="362102"/>
          </a:xfrm>
          <a:prstGeom prst="roundRect">
            <a:avLst>
              <a:gd name="adj" fmla="val 53163"/>
            </a:avLst>
          </a:prstGeom>
          <a:solidFill>
            <a:srgbClr val="FFFFFF">
              <a:alpha val="2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65" name="Text 45"/>
          <p:cNvSpPr txBox="1"/>
          <p:nvPr/>
        </p:nvSpPr>
        <p:spPr>
          <a:xfrm>
            <a:off x="10740542" y="228600"/>
            <a:ext cx="886054" cy="362102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152400" tIns="76200" rIns="152400" bIns="76200" rtlCol="0" anchor="ctr"/>
          <a:lstStyle/>
          <a:p>
            <a:pPr marL="0" indent="0" algn="r">
              <a:buNone/>
            </a:pPr>
            <a:r>
              <a:rPr lang="en-US" sz="1200" b="1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Eixo 05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1607</Words>
  <Application>Microsoft Office PowerPoint</Application>
  <PresentationFormat>Widescreen</PresentationFormat>
  <Paragraphs>295</Paragraphs>
  <Slides>15</Slides>
  <Notes>15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20" baseType="lpstr">
      <vt:lpstr>Arial</vt:lpstr>
      <vt:lpstr>Calibri</vt:lpstr>
      <vt:lpstr>Montserrat</vt:lpstr>
      <vt:lpstr>Open Sans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Generated by Gen-Spark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Multi-page HTML Content</dc:title>
  <dc:subject>PptxGenJS Presentation</dc:subject>
  <dc:creator>Visual Extract to PPTX Converter</dc:creator>
  <cp:lastModifiedBy>Fabrício Amorim</cp:lastModifiedBy>
  <cp:revision>2</cp:revision>
  <dcterms:created xsi:type="dcterms:W3CDTF">2026-03-10T09:27:58Z</dcterms:created>
  <dcterms:modified xsi:type="dcterms:W3CDTF">2026-03-10T09:31:59Z</dcterms:modified>
</cp:coreProperties>
</file>